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69" r:id="rId2"/>
  </p:sldMasterIdLst>
  <p:notesMasterIdLst>
    <p:notesMasterId r:id="rId24"/>
  </p:notesMasterIdLst>
  <p:handoutMasterIdLst>
    <p:handoutMasterId r:id="rId25"/>
  </p:handoutMasterIdLst>
  <p:sldIdLst>
    <p:sldId id="794" r:id="rId3"/>
    <p:sldId id="588" r:id="rId4"/>
    <p:sldId id="786" r:id="rId5"/>
    <p:sldId id="802" r:id="rId6"/>
    <p:sldId id="803" r:id="rId7"/>
    <p:sldId id="720" r:id="rId8"/>
    <p:sldId id="804" r:id="rId9"/>
    <p:sldId id="808" r:id="rId10"/>
    <p:sldId id="809" r:id="rId11"/>
    <p:sldId id="801" r:id="rId12"/>
    <p:sldId id="805" r:id="rId13"/>
    <p:sldId id="797" r:id="rId14"/>
    <p:sldId id="807" r:id="rId15"/>
    <p:sldId id="798" r:id="rId16"/>
    <p:sldId id="799" r:id="rId17"/>
    <p:sldId id="800" r:id="rId18"/>
    <p:sldId id="795" r:id="rId19"/>
    <p:sldId id="796" r:id="rId20"/>
    <p:sldId id="806" r:id="rId21"/>
    <p:sldId id="708" r:id="rId22"/>
    <p:sldId id="745" r:id="rId23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rgbClr val="0000CC"/>
        </a:solidFill>
        <a:latin typeface="華康中黑體" pitchFamily="49" charset="-120"/>
        <a:ea typeface="華康中黑體" pitchFamily="49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rgbClr val="0000CC"/>
        </a:solidFill>
        <a:latin typeface="華康中黑體" pitchFamily="49" charset="-120"/>
        <a:ea typeface="華康中黑體" pitchFamily="49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rgbClr val="0000CC"/>
        </a:solidFill>
        <a:latin typeface="華康中黑體" pitchFamily="49" charset="-120"/>
        <a:ea typeface="華康中黑體" pitchFamily="49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rgbClr val="0000CC"/>
        </a:solidFill>
        <a:latin typeface="華康中黑體" pitchFamily="49" charset="-120"/>
        <a:ea typeface="華康中黑體" pitchFamily="49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rgbClr val="0000CC"/>
        </a:solidFill>
        <a:latin typeface="華康中黑體" pitchFamily="49" charset="-120"/>
        <a:ea typeface="華康中黑體" pitchFamily="49" charset="-120"/>
        <a:cs typeface="+mn-cs"/>
      </a:defRPr>
    </a:lvl5pPr>
    <a:lvl6pPr marL="2286000" algn="l" defTabSz="914400" rtl="0" eaLnBrk="1" latinLnBrk="0" hangingPunct="1">
      <a:defRPr sz="4400" b="1" kern="1200">
        <a:solidFill>
          <a:srgbClr val="0000CC"/>
        </a:solidFill>
        <a:latin typeface="華康中黑體" pitchFamily="49" charset="-120"/>
        <a:ea typeface="華康中黑體" pitchFamily="49" charset="-120"/>
        <a:cs typeface="+mn-cs"/>
      </a:defRPr>
    </a:lvl6pPr>
    <a:lvl7pPr marL="2743200" algn="l" defTabSz="914400" rtl="0" eaLnBrk="1" latinLnBrk="0" hangingPunct="1">
      <a:defRPr sz="4400" b="1" kern="1200">
        <a:solidFill>
          <a:srgbClr val="0000CC"/>
        </a:solidFill>
        <a:latin typeface="華康中黑體" pitchFamily="49" charset="-120"/>
        <a:ea typeface="華康中黑體" pitchFamily="49" charset="-120"/>
        <a:cs typeface="+mn-cs"/>
      </a:defRPr>
    </a:lvl7pPr>
    <a:lvl8pPr marL="3200400" algn="l" defTabSz="914400" rtl="0" eaLnBrk="1" latinLnBrk="0" hangingPunct="1">
      <a:defRPr sz="4400" b="1" kern="1200">
        <a:solidFill>
          <a:srgbClr val="0000CC"/>
        </a:solidFill>
        <a:latin typeface="華康中黑體" pitchFamily="49" charset="-120"/>
        <a:ea typeface="華康中黑體" pitchFamily="49" charset="-120"/>
        <a:cs typeface="+mn-cs"/>
      </a:defRPr>
    </a:lvl8pPr>
    <a:lvl9pPr marL="3657600" algn="l" defTabSz="914400" rtl="0" eaLnBrk="1" latinLnBrk="0" hangingPunct="1">
      <a:defRPr sz="4400" b="1" kern="1200">
        <a:solidFill>
          <a:srgbClr val="0000CC"/>
        </a:solidFill>
        <a:latin typeface="華康中黑體" pitchFamily="49" charset="-120"/>
        <a:ea typeface="華康中黑體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N(HP)2" initials="SA" lastIdx="1" clrIdx="0">
    <p:extLst>
      <p:ext uri="{19B8F6BF-5375-455C-9EA6-DF929625EA0E}">
        <p15:presenceInfo xmlns:p15="http://schemas.microsoft.com/office/powerpoint/2012/main" userId="RN(HP)2" providerId="None"/>
      </p:ext>
    </p:extLst>
  </p:cmAuthor>
  <p:cmAuthor id="2" name="Sze Yu, Commie KWONG" initials="SYCK" lastIdx="16" clrIdx="1">
    <p:extLst>
      <p:ext uri="{19B8F6BF-5375-455C-9EA6-DF929625EA0E}">
        <p15:presenceInfo xmlns:p15="http://schemas.microsoft.com/office/powerpoint/2012/main" userId="Sze Yu, Commie KW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000CC"/>
    <a:srgbClr val="000099"/>
    <a:srgbClr val="CCECFF"/>
    <a:srgbClr val="339933"/>
    <a:srgbClr val="99CCFF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0" autoAdjust="0"/>
    <p:restoredTop sz="89130" autoAdjust="0"/>
  </p:normalViewPr>
  <p:slideViewPr>
    <p:cSldViewPr>
      <p:cViewPr varScale="1">
        <p:scale>
          <a:sx n="78" d="100"/>
          <a:sy n="78" d="100"/>
        </p:scale>
        <p:origin x="1584" y="67"/>
      </p:cViewPr>
      <p:guideLst>
        <p:guide orient="horz" pos="20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296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kumimoji="1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kumimoji="1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DEEBC650-F132-4691-9E59-79D43FE0400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5980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defRPr kumimoji="1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defRPr kumimoji="1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6DEB18A-283D-43CC-8645-FB27BC1D627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6066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華康中黑體" pitchFamily="49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華康中黑體" pitchFamily="49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華康中黑體" pitchFamily="49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華康中黑體" pitchFamily="49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華康中黑體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C85F4-DF5D-4A48-9A75-8C2AB3E80F8C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2108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25BA7-A0A9-4E29-9301-A50A6005275C}" type="slidenum">
              <a:rPr lang="zh-TW" altLang="en-US"/>
              <a:pPr/>
              <a:t>2</a:t>
            </a:fld>
            <a:endParaRPr lang="en-US" altLang="zh-TW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1357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B18A-283D-43CC-8645-FB27BC1D6273}" type="slidenum">
              <a:rPr lang="zh-TW" altLang="en-US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804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04A67-4F3E-415C-A66D-E50B7DDFF672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華康中黑體" pitchFamily="49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華康中黑體" pitchFamily="49" charset="-120"/>
              <a:cs typeface="+mn-cs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solidFill>
                <a:srgbClr val="339933"/>
              </a:solidFill>
            </a:endParaRPr>
          </a:p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5019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CC6CCB-8BE7-4682-84A1-367355574791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華康中黑體" pitchFamily="49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華康中黑體" pitchFamily="49" charset="-120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5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7AF67-B439-4D9C-B524-78B04031A339}" type="slidenum">
              <a:rPr kumimoji="1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華康中黑體" pitchFamily="49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華康中黑體" pitchFamily="49" charset="-120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2824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B005A-901D-4C9C-9F84-D147485D19E0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z="1100" dirty="0" smtClean="0">
              <a:solidFill>
                <a:srgbClr val="0033CC"/>
              </a:solidFill>
              <a:latin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637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77644-B619-46FD-A9D8-681064B539B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E8054-BC4E-4E4B-98CF-CC96616C6D6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16C75-BBC7-4004-A90A-CA150BC43FA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EC200-50FB-4A72-9869-2370DE265D4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543F4-AE32-43F5-B98D-7502DF832A7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B3874-0BE5-4EDB-B6CF-A62E84AAC47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633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2017713"/>
            <a:ext cx="3635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2B739-9F8C-4958-9362-A142B1A4D3F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CB2FC-214B-43B0-AA32-3D553AE8971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A2249-CBDA-4B46-8B70-CBDBA743E5F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0DBAB-3B20-481D-8D76-0235582C3CE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1E970-5C77-4191-AF12-DD973165CC2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89C30-DB31-480D-8163-198B43B19E9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7BCC6-DDF2-4757-8C5F-E3AB5A03ED8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B562B-7E08-42AA-8DE8-A59984107B6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14313"/>
            <a:ext cx="2016125" cy="59182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14313"/>
            <a:ext cx="5895975" cy="591820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20A03-9A95-40F3-B4C4-C692336E147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14313"/>
            <a:ext cx="8064500" cy="1462087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633787" cy="41148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2017713"/>
            <a:ext cx="3635375" cy="41148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FB813-5E01-4BD0-977C-172CC46F6F8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4213" y="214313"/>
            <a:ext cx="8064500" cy="59182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A7008-6003-442A-9CE2-3D2B7622221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14313"/>
            <a:ext cx="8064500" cy="1462087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633787" cy="41148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68875" y="2017713"/>
            <a:ext cx="3635375" cy="19812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68875" y="4151313"/>
            <a:ext cx="3635375" cy="19812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F0635-9943-46DD-9B3F-11B742A68E4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14313"/>
            <a:ext cx="8064500" cy="1462087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421562" cy="19812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421562" cy="19812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4119E-4D88-49D9-A122-1BD30263580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67770-AAEA-46F3-9C5C-31AD086EB7C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A9749-C3E7-422A-8B86-348EECFC5D4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4496F-5E82-43C0-90A9-D23C575D1F8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73764-BAF2-4341-8CD1-3116D023DA4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188CD-1C74-41A6-BE8B-9513D321E0E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0E2B3-7152-4A6B-9C16-250BAA2C19B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1C704-D560-43BE-A7CA-997344413A8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69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69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69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B957DE0-4028-4DFE-A3FD-F65928B5930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中黑體" pitchFamily="49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中黑體" pitchFamily="49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中黑體" pitchFamily="49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中黑體" pitchFamily="49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中黑體" pitchFamily="49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中黑體" pitchFamily="49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中黑體" pitchFamily="49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華康中黑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5" name="Rectangle 5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zh-TW" alt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zh-TW" alt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75526" name="Rectangle 6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zh-TW" alt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75528" name="Rectangle 8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zh-TW" alt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75523" name="Rectangle 3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zh-TW" alt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75527" name="Rectangle 7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zh-TW" alt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75529" name="Rectangle 9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zh-TW" altLang="en-US" sz="2400" b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2057" name="Picture 22" descr="C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14313"/>
            <a:ext cx="806450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4215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755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755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8755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A25251F4-1AC4-46E9-8689-12F6422E1C42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2063" name="Picture 2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" y="6165850"/>
            <a:ext cx="603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" y="6172200"/>
            <a:ext cx="609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華康中黑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華康中黑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華康中黑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華康中黑體" pitchFamily="49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華康中黑體" pitchFamily="49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華康中黑體" pitchFamily="49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華康中黑體" pitchFamily="49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華康中黑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hyperlink" Target="http://www.chp.gov.hk/tc/view_content/38927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hyperlink" Target="https://www.youtube.com/watch?app=desktop&amp;v=46BXiz4rkms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hyperlink" Target="https://m.youtube.com/watch?v=sZMPbS0IE0k" TargetMode="Externa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hyperlink" Target="https://m.youtube.com/watch?v=ODMxYY1IKOg&amp;feature=youtu.be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.youtube.com/watch?v=PwwQKMaYiR0&amp;feature=youtu.be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hyperlink" Target="https://www.chp.gov.hk/tc/features/38847.html" TargetMode="Externa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hyperlink" Target="http://www.travelhealth.gov.hk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88840"/>
            <a:ext cx="7921625" cy="208915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000099"/>
                </a:solidFill>
              </a:rPr>
              <a:t>登革熱</a:t>
            </a:r>
            <a:endParaRPr lang="en-US" altLang="zh-TW" sz="6000" b="1" dirty="0">
              <a:solidFill>
                <a:srgbClr val="000099"/>
              </a:solidFill>
            </a:endParaRPr>
          </a:p>
        </p:txBody>
      </p:sp>
      <p:sp>
        <p:nvSpPr>
          <p:cNvPr id="889860" name="Text Box 4"/>
          <p:cNvSpPr txBox="1">
            <a:spLocks noChangeArrowheads="1"/>
          </p:cNvSpPr>
          <p:nvPr/>
        </p:nvSpPr>
        <p:spPr bwMode="auto">
          <a:xfrm>
            <a:off x="1115616" y="4437112"/>
            <a:ext cx="7056784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600" dirty="0" smtClean="0"/>
              <a:t>衞生署衞生防護中心</a:t>
            </a:r>
            <a:endParaRPr lang="en-US" altLang="zh-TW" sz="2600" dirty="0" smtClean="0"/>
          </a:p>
          <a:p>
            <a:pPr>
              <a:spcBef>
                <a:spcPct val="50000"/>
              </a:spcBef>
            </a:pPr>
            <a:r>
              <a:rPr kumimoji="1" lang="en-US" altLang="zh-TW" sz="2600" dirty="0" smtClean="0">
                <a:solidFill>
                  <a:srgbClr val="000099"/>
                </a:solidFill>
              </a:rPr>
              <a:t>2023</a:t>
            </a:r>
            <a:r>
              <a:rPr kumimoji="1" lang="zh-TW" altLang="en-US" sz="2600" dirty="0" smtClean="0">
                <a:solidFill>
                  <a:srgbClr val="000099"/>
                </a:solidFill>
              </a:rPr>
              <a:t>年</a:t>
            </a:r>
            <a:r>
              <a:rPr kumimoji="1" lang="en-US" altLang="zh-TW" sz="2600" dirty="0">
                <a:solidFill>
                  <a:srgbClr val="000099"/>
                </a:solidFill>
              </a:rPr>
              <a:t>7</a:t>
            </a:r>
            <a:r>
              <a:rPr kumimoji="1" lang="zh-TW" altLang="en-US" sz="2600" smtClean="0">
                <a:solidFill>
                  <a:srgbClr val="000099"/>
                </a:solidFill>
              </a:rPr>
              <a:t>月</a:t>
            </a:r>
            <a:endParaRPr kumimoji="1" lang="en-US" altLang="zh-TW" sz="26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64500" cy="983259"/>
          </a:xfrm>
        </p:spPr>
        <p:txBody>
          <a:bodyPr/>
          <a:lstStyle/>
          <a:p>
            <a:pPr eaLnBrk="1" hangingPunct="1"/>
            <a:r>
              <a:rPr kumimoji="0" lang="zh-TW" altLang="en-US" b="1" dirty="0">
                <a:solidFill>
                  <a:srgbClr val="000099"/>
                </a:solidFill>
                <a:latin typeface="華康中黑體" pitchFamily="49" charset="-120"/>
              </a:rPr>
              <a:t>康復後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5904656" cy="4114800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</a:pPr>
            <a:r>
              <a:rPr lang="zh-TW" altLang="en-US" dirty="0" smtClean="0">
                <a:latin typeface="華康中黑體" pitchFamily="49" charset="-120"/>
              </a:rPr>
              <a:t>身體</a:t>
            </a:r>
            <a:r>
              <a:rPr lang="zh-TW" altLang="en-US" dirty="0">
                <a:latin typeface="華康中黑體" pitchFamily="49" charset="-120"/>
              </a:rPr>
              <a:t>會產生免疫能力，</a:t>
            </a:r>
            <a:br>
              <a:rPr lang="zh-TW" altLang="en-US" dirty="0">
                <a:latin typeface="華康中黑體" pitchFamily="49" charset="-120"/>
              </a:rPr>
            </a:br>
            <a:r>
              <a:rPr lang="zh-TW" altLang="en-US" dirty="0">
                <a:latin typeface="華康中黑體" pitchFamily="49" charset="-120"/>
              </a:rPr>
              <a:t>可預防</a:t>
            </a:r>
            <a:r>
              <a:rPr lang="zh-TW" altLang="en-US" dirty="0">
                <a:solidFill>
                  <a:srgbClr val="FF0000"/>
                </a:solidFill>
                <a:latin typeface="華康中黑體" pitchFamily="49" charset="-120"/>
              </a:rPr>
              <a:t>同一血清型病毒</a:t>
            </a:r>
            <a:r>
              <a:rPr lang="zh-TW" altLang="en-US" dirty="0">
                <a:latin typeface="華康中黑體" pitchFamily="49" charset="-120"/>
              </a:rPr>
              <a:t>的</a:t>
            </a:r>
            <a:r>
              <a:rPr lang="zh-TW" altLang="en-US" dirty="0" smtClean="0">
                <a:latin typeface="華康中黑體" pitchFamily="49" charset="-120"/>
              </a:rPr>
              <a:t>感染</a:t>
            </a:r>
            <a:endParaRPr lang="en-US" altLang="zh-TW" dirty="0" smtClean="0">
              <a:latin typeface="華康中黑體" pitchFamily="49" charset="-120"/>
            </a:endParaRPr>
          </a:p>
          <a:p>
            <a:pPr marL="457200" lvl="1" indent="0" eaLnBrk="1" hangingPunct="1">
              <a:buClr>
                <a:schemeClr val="tx2"/>
              </a:buClr>
              <a:buNone/>
            </a:pPr>
            <a:endParaRPr lang="en-US" altLang="zh-TW" dirty="0" smtClean="0">
              <a:latin typeface="華康中黑體" pitchFamily="49" charset="-120"/>
            </a:endParaRPr>
          </a:p>
          <a:p>
            <a:pPr lvl="1" eaLnBrk="1" hangingPunct="1">
              <a:buClr>
                <a:schemeClr val="tx2"/>
              </a:buClr>
            </a:pPr>
            <a:r>
              <a:rPr lang="zh-TW" altLang="en-US" dirty="0" smtClean="0">
                <a:solidFill>
                  <a:srgbClr val="FF0000"/>
                </a:solidFill>
                <a:latin typeface="華康中黑體" pitchFamily="49" charset="-120"/>
              </a:rPr>
              <a:t>不會</a:t>
            </a:r>
            <a:r>
              <a:rPr lang="zh-CN" altLang="en-US" dirty="0" smtClean="0">
                <a:solidFill>
                  <a:srgbClr val="FF0000"/>
                </a:solidFill>
                <a:latin typeface="華康中黑體" pitchFamily="49" charset="-120"/>
              </a:rPr>
              <a:t>完全</a:t>
            </a:r>
            <a:r>
              <a:rPr lang="zh-TW" altLang="en-US" dirty="0" smtClean="0">
                <a:solidFill>
                  <a:srgbClr val="FF0000"/>
                </a:solidFill>
                <a:latin typeface="華康中黑體" pitchFamily="49" charset="-120"/>
              </a:rPr>
              <a:t>對其</a:t>
            </a:r>
            <a:r>
              <a:rPr lang="zh-TW" altLang="en-US" dirty="0">
                <a:solidFill>
                  <a:srgbClr val="FF0000"/>
                </a:solidFill>
                <a:latin typeface="華康中黑體" pitchFamily="49" charset="-120"/>
              </a:rPr>
              <a:t>他三種血清型</a:t>
            </a:r>
            <a:r>
              <a:rPr lang="zh-TW" altLang="en-US" dirty="0">
                <a:latin typeface="華康中黑體" pitchFamily="49" charset="-120"/>
              </a:rPr>
              <a:t>病毒</a:t>
            </a:r>
            <a:br>
              <a:rPr lang="zh-TW" altLang="en-US" dirty="0">
                <a:latin typeface="華康中黑體" pitchFamily="49" charset="-120"/>
              </a:rPr>
            </a:br>
            <a:r>
              <a:rPr lang="zh-TW" altLang="en-US" dirty="0">
                <a:latin typeface="華康中黑體" pitchFamily="49" charset="-120"/>
              </a:rPr>
              <a:t>有防禦</a:t>
            </a:r>
            <a:r>
              <a:rPr lang="zh-TW" altLang="en-US" dirty="0" smtClean="0">
                <a:latin typeface="華康中黑體" pitchFamily="49" charset="-120"/>
              </a:rPr>
              <a:t>能力</a:t>
            </a:r>
            <a:endParaRPr lang="en-US" altLang="zh-TW" dirty="0" smtClean="0">
              <a:latin typeface="華康中黑體" pitchFamily="49" charset="-120"/>
            </a:endParaRPr>
          </a:p>
          <a:p>
            <a:pPr lvl="2" eaLnBrk="1" hangingPunct="1">
              <a:buClr>
                <a:schemeClr val="tx2"/>
              </a:buClr>
            </a:pPr>
            <a:r>
              <a:rPr lang="zh-TW" altLang="en-US" dirty="0"/>
              <a:t>對其他三種血清型病毒只有部分和短暫的交叉免疫</a:t>
            </a:r>
            <a:r>
              <a:rPr lang="zh-TW" altLang="en-US" dirty="0" smtClean="0"/>
              <a:t>能力</a:t>
            </a:r>
            <a:endParaRPr lang="en-HK" altLang="zh-TW" dirty="0" smtClean="0"/>
          </a:p>
          <a:p>
            <a:pPr lvl="2" eaLnBrk="1" hangingPunct="1">
              <a:buClr>
                <a:schemeClr val="tx2"/>
              </a:buClr>
            </a:pPr>
            <a:r>
              <a:rPr lang="zh-TW" altLang="en-US" sz="2400" dirty="0" smtClean="0">
                <a:latin typeface="華康中黑體" pitchFamily="49" charset="-120"/>
              </a:rPr>
              <a:t>若</a:t>
            </a:r>
            <a:r>
              <a:rPr lang="zh-TW" altLang="en-US" sz="2400" dirty="0">
                <a:latin typeface="華康中黑體" pitchFamily="49" charset="-120"/>
              </a:rPr>
              <a:t>隨後感染其他血清型的登革熱病毒，出現重症登革熱的機會則較高</a:t>
            </a:r>
            <a:endParaRPr lang="en-US" altLang="zh-TW" sz="2400" dirty="0">
              <a:latin typeface="華康中黑體" pitchFamily="49" charset="-120"/>
            </a:endParaRPr>
          </a:p>
          <a:p>
            <a:pPr lvl="1" eaLnBrk="1" hangingPunct="1">
              <a:buClr>
                <a:schemeClr val="tx2"/>
              </a:buClr>
            </a:pPr>
            <a:endParaRPr lang="en-US" altLang="zh-TW" dirty="0" smtClean="0">
              <a:latin typeface="華康中黑體" pitchFamily="49" charset="-120"/>
            </a:endParaRPr>
          </a:p>
          <a:p>
            <a:pPr marL="457200" lvl="1" indent="0" eaLnBrk="1" hangingPunct="1">
              <a:buClr>
                <a:schemeClr val="tx2"/>
              </a:buClr>
              <a:buNone/>
            </a:pPr>
            <a:endParaRPr lang="en-US" altLang="zh-TW" sz="3200" dirty="0">
              <a:latin typeface="華康中黑體" pitchFamily="49" charset="-120"/>
            </a:endParaRPr>
          </a:p>
          <a:p>
            <a:pPr marL="457200" lvl="1" indent="0" algn="just" eaLnBrk="1" hangingPunct="1">
              <a:buClr>
                <a:schemeClr val="tx2"/>
              </a:buClr>
              <a:buNone/>
            </a:pPr>
            <a:endParaRPr lang="en-US" altLang="zh-TW" sz="3200" dirty="0">
              <a:latin typeface="華康中黑體" pitchFamily="49" charset="-120"/>
            </a:endParaRPr>
          </a:p>
        </p:txBody>
      </p:sp>
      <p:sp>
        <p:nvSpPr>
          <p:cNvPr id="8" name="橢圓 2"/>
          <p:cNvSpPr/>
          <p:nvPr/>
        </p:nvSpPr>
        <p:spPr bwMode="auto">
          <a:xfrm>
            <a:off x="6516216" y="1268760"/>
            <a:ext cx="1948786" cy="1876778"/>
          </a:xfrm>
          <a:prstGeom prst="ellipse">
            <a:avLst/>
          </a:prstGeom>
          <a:noFill/>
          <a:ln w="57150" cap="flat" cmpd="sng" algn="ctr">
            <a:solidFill>
              <a:srgbClr val="3366FF"/>
            </a:solidFill>
            <a:prstDash val="dash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標楷體" pitchFamily="65" charset="-120"/>
              <a:cs typeface="Arial" charset="0"/>
            </a:endParaRPr>
          </a:p>
        </p:txBody>
      </p:sp>
      <p:pic>
        <p:nvPicPr>
          <p:cNvPr id="9" name="Picture 7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4177" r="5067" b="5067"/>
          <a:stretch/>
        </p:blipFill>
        <p:spPr bwMode="auto">
          <a:xfrm>
            <a:off x="6660232" y="1412776"/>
            <a:ext cx="1600200" cy="1600200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virus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virus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708920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13" y="3801629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mok4\Documents\vir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426744" cy="4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mok4\Documents\vir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9120"/>
            <a:ext cx="426744" cy="4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mok4\Documents\vir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426744" cy="4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064500" cy="832789"/>
          </a:xfrm>
        </p:spPr>
        <p:txBody>
          <a:bodyPr/>
          <a:lstStyle/>
          <a:p>
            <a:r>
              <a:rPr kumimoji="0" lang="zh-TW" altLang="en-US" b="1" dirty="0">
                <a:solidFill>
                  <a:srgbClr val="000099"/>
                </a:solidFill>
                <a:latin typeface="華康中黑體" pitchFamily="49" charset="-120"/>
              </a:rPr>
              <a:t>治理方法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97" y="1430734"/>
            <a:ext cx="7421562" cy="4114800"/>
          </a:xfrm>
        </p:spPr>
        <p:txBody>
          <a:bodyPr/>
          <a:lstStyle/>
          <a:p>
            <a:r>
              <a:rPr lang="zh-TW" altLang="en-US" sz="2800" dirty="0"/>
              <a:t>目前並</a:t>
            </a:r>
            <a:r>
              <a:rPr lang="zh-TW" altLang="en-US" sz="2800" dirty="0">
                <a:solidFill>
                  <a:srgbClr val="FF0000"/>
                </a:solidFill>
              </a:rPr>
              <a:t>沒有</a:t>
            </a:r>
            <a:r>
              <a:rPr lang="zh-TW" altLang="en-US" sz="2800" dirty="0"/>
              <a:t>針對登革熱及重症登革熱</a:t>
            </a:r>
            <a:r>
              <a:rPr lang="zh-TW" altLang="en-US" sz="2800" dirty="0" smtClean="0"/>
              <a:t>的藥物</a:t>
            </a:r>
            <a:endParaRPr lang="en-GB" sz="2800" dirty="0"/>
          </a:p>
        </p:txBody>
      </p:sp>
      <p:sp>
        <p:nvSpPr>
          <p:cNvPr id="16" name="圓角矩形 8"/>
          <p:cNvSpPr/>
          <p:nvPr/>
        </p:nvSpPr>
        <p:spPr bwMode="auto">
          <a:xfrm>
            <a:off x="611560" y="4653136"/>
            <a:ext cx="3342740" cy="1165578"/>
          </a:xfrm>
          <a:prstGeom prst="roundRect">
            <a:avLst/>
          </a:prstGeom>
          <a:solidFill>
            <a:srgbClr val="3366FF"/>
          </a:solidFill>
          <a:ln w="57150" cap="flat" cmpd="sng" algn="ctr">
            <a:solidFill>
              <a:srgbClr val="3366FF">
                <a:shade val="50000"/>
              </a:srgbClr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71463" marR="0" lvl="1" indent="-2714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一般都會自行痊癒</a:t>
            </a:r>
          </a:p>
          <a:p>
            <a:pPr marL="271463" marR="0" lvl="1" indent="-2714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而徵狀療法可舒緩發燒及痛楚等病徵</a:t>
            </a:r>
          </a:p>
        </p:txBody>
      </p:sp>
      <p:grpSp>
        <p:nvGrpSpPr>
          <p:cNvPr id="41" name="群組 11"/>
          <p:cNvGrpSpPr/>
          <p:nvPr/>
        </p:nvGrpSpPr>
        <p:grpSpPr>
          <a:xfrm>
            <a:off x="899592" y="2276872"/>
            <a:ext cx="2646879" cy="2290465"/>
            <a:chOff x="762000" y="3048000"/>
            <a:chExt cx="2646879" cy="2290465"/>
          </a:xfrm>
        </p:grpSpPr>
        <p:pic>
          <p:nvPicPr>
            <p:cNvPr id="42" name="Picture 5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139" y="3509665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2"/>
            <p:cNvSpPr/>
            <p:nvPr/>
          </p:nvSpPr>
          <p:spPr>
            <a:xfrm>
              <a:off x="762000" y="3048000"/>
              <a:ext cx="2646879" cy="461665"/>
            </a:xfrm>
            <a:prstGeom prst="rect">
              <a:avLst/>
            </a:prstGeom>
            <a:solidFill>
              <a:srgbClr val="006765"/>
            </a:solidFill>
            <a:ln w="76200" cap="flat" cmpd="sng" algn="ctr">
              <a:solidFill>
                <a:srgbClr val="006765">
                  <a:shade val="50000"/>
                </a:srgbClr>
              </a:solidFill>
              <a:prstDash val="soli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患有登革熱的人士</a:t>
              </a:r>
            </a:p>
          </p:txBody>
        </p:sp>
        <p:sp>
          <p:nvSpPr>
            <p:cNvPr id="44" name="橢圓 29"/>
            <p:cNvSpPr/>
            <p:nvPr/>
          </p:nvSpPr>
          <p:spPr bwMode="auto">
            <a:xfrm>
              <a:off x="1524000" y="4162424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45" name="橢圓 30"/>
            <p:cNvSpPr/>
            <p:nvPr/>
          </p:nvSpPr>
          <p:spPr bwMode="auto">
            <a:xfrm>
              <a:off x="2081471" y="4466927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46" name="橢圓 31"/>
            <p:cNvSpPr/>
            <p:nvPr/>
          </p:nvSpPr>
          <p:spPr bwMode="auto">
            <a:xfrm>
              <a:off x="2438400" y="4887615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47" name="橢圓 32"/>
            <p:cNvSpPr/>
            <p:nvPr/>
          </p:nvSpPr>
          <p:spPr bwMode="auto">
            <a:xfrm>
              <a:off x="2734727" y="4183062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48" name="橢圓 33"/>
            <p:cNvSpPr/>
            <p:nvPr/>
          </p:nvSpPr>
          <p:spPr bwMode="auto">
            <a:xfrm>
              <a:off x="2157671" y="3810000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</p:grpSp>
      <p:grpSp>
        <p:nvGrpSpPr>
          <p:cNvPr id="49" name="群組 14335"/>
          <p:cNvGrpSpPr/>
          <p:nvPr/>
        </p:nvGrpSpPr>
        <p:grpSpPr>
          <a:xfrm>
            <a:off x="5076056" y="2276872"/>
            <a:ext cx="2339102" cy="2286000"/>
            <a:chOff x="5612248" y="3052465"/>
            <a:chExt cx="2339102" cy="2286000"/>
          </a:xfrm>
        </p:grpSpPr>
        <p:pic>
          <p:nvPicPr>
            <p:cNvPr id="50" name="Picture 5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399" y="3509665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矩形 10"/>
            <p:cNvSpPr/>
            <p:nvPr/>
          </p:nvSpPr>
          <p:spPr>
            <a:xfrm>
              <a:off x="5612248" y="3052465"/>
              <a:ext cx="2339102" cy="461665"/>
            </a:xfrm>
            <a:prstGeom prst="rect">
              <a:avLst/>
            </a:prstGeom>
            <a:solidFill>
              <a:srgbClr val="006765"/>
            </a:solidFill>
            <a:ln w="76200" cap="flat" cmpd="sng" algn="ctr">
              <a:solidFill>
                <a:srgbClr val="006765">
                  <a:shade val="50000"/>
                </a:srgbClr>
              </a:solidFill>
              <a:prstDash val="solid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重症登革熱患者</a:t>
              </a:r>
            </a:p>
          </p:txBody>
        </p:sp>
        <p:sp>
          <p:nvSpPr>
            <p:cNvPr id="52" name="橢圓 3"/>
            <p:cNvSpPr/>
            <p:nvPr/>
          </p:nvSpPr>
          <p:spPr bwMode="auto">
            <a:xfrm>
              <a:off x="6400800" y="3810000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53" name="橢圓 13"/>
            <p:cNvSpPr/>
            <p:nvPr/>
          </p:nvSpPr>
          <p:spPr bwMode="auto">
            <a:xfrm>
              <a:off x="6172200" y="4032250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54" name="橢圓 14"/>
            <p:cNvSpPr/>
            <p:nvPr/>
          </p:nvSpPr>
          <p:spPr bwMode="auto">
            <a:xfrm>
              <a:off x="6794499" y="4108450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55" name="橢圓 15"/>
            <p:cNvSpPr/>
            <p:nvPr/>
          </p:nvSpPr>
          <p:spPr bwMode="auto">
            <a:xfrm>
              <a:off x="6692898" y="4354215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56" name="橢圓 16"/>
            <p:cNvSpPr/>
            <p:nvPr/>
          </p:nvSpPr>
          <p:spPr bwMode="auto">
            <a:xfrm>
              <a:off x="7315198" y="4468515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57" name="橢圓 17"/>
            <p:cNvSpPr/>
            <p:nvPr/>
          </p:nvSpPr>
          <p:spPr bwMode="auto">
            <a:xfrm>
              <a:off x="6248400" y="4697115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58" name="橢圓 18"/>
            <p:cNvSpPr/>
            <p:nvPr/>
          </p:nvSpPr>
          <p:spPr bwMode="auto">
            <a:xfrm>
              <a:off x="6400800" y="4849515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59" name="橢圓 19"/>
            <p:cNvSpPr/>
            <p:nvPr/>
          </p:nvSpPr>
          <p:spPr bwMode="auto">
            <a:xfrm>
              <a:off x="6934200" y="4887615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60" name="橢圓 21"/>
            <p:cNvSpPr/>
            <p:nvPr/>
          </p:nvSpPr>
          <p:spPr bwMode="auto">
            <a:xfrm>
              <a:off x="7162800" y="4722217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61" name="橢圓 22"/>
            <p:cNvSpPr/>
            <p:nvPr/>
          </p:nvSpPr>
          <p:spPr bwMode="auto">
            <a:xfrm>
              <a:off x="7346154" y="4070350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62" name="橢圓 23"/>
            <p:cNvSpPr/>
            <p:nvPr/>
          </p:nvSpPr>
          <p:spPr bwMode="auto">
            <a:xfrm>
              <a:off x="6858000" y="3733800"/>
              <a:ext cx="76200" cy="762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63" name="橢圓 4"/>
            <p:cNvSpPr/>
            <p:nvPr/>
          </p:nvSpPr>
          <p:spPr bwMode="auto">
            <a:xfrm>
              <a:off x="6934200" y="4225627"/>
              <a:ext cx="285750" cy="2857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sp>
          <p:nvSpPr>
            <p:cNvPr id="64" name="橢圓 35"/>
            <p:cNvSpPr/>
            <p:nvPr/>
          </p:nvSpPr>
          <p:spPr bwMode="auto">
            <a:xfrm>
              <a:off x="6334125" y="4233478"/>
              <a:ext cx="285750" cy="2857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HK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標楷體" pitchFamily="65" charset="-120"/>
                <a:cs typeface="Arial" charset="0"/>
              </a:endParaRPr>
            </a:p>
          </p:txBody>
        </p:sp>
        <p:pic>
          <p:nvPicPr>
            <p:cNvPr id="65" name="Picture 9" descr="Image result for spiral icon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07761">
              <a:off x="6364014" y="4265897"/>
              <a:ext cx="233364" cy="23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9" descr="Image result for spiral icon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07761">
              <a:off x="6957738" y="4251820"/>
              <a:ext cx="233364" cy="23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" name="圓角矩形 42"/>
          <p:cNvSpPr/>
          <p:nvPr/>
        </p:nvSpPr>
        <p:spPr bwMode="auto">
          <a:xfrm>
            <a:off x="4644008" y="4653136"/>
            <a:ext cx="3463224" cy="1182512"/>
          </a:xfrm>
          <a:prstGeom prst="roundRect">
            <a:avLst/>
          </a:prstGeom>
          <a:solidFill>
            <a:srgbClr val="C00000"/>
          </a:solidFill>
          <a:ln w="57150" cap="flat" cmpd="sng" algn="ctr">
            <a:solidFill>
              <a:srgbClr val="920000"/>
            </a:solidFill>
            <a:prstDash val="solid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71463" marR="0" lvl="1" indent="-2714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需要接受適時支援治療</a:t>
            </a:r>
          </a:p>
          <a:p>
            <a:pPr marL="271463" marR="0" lvl="1" indent="-271463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只要有適當及時的診治，死亡率不足百分之一</a:t>
            </a:r>
          </a:p>
        </p:txBody>
      </p:sp>
    </p:spTree>
    <p:extLst>
      <p:ext uri="{BB962C8B-B14F-4D97-AF65-F5344CB8AC3E}">
        <p14:creationId xmlns:p14="http://schemas.microsoft.com/office/powerpoint/2010/main" val="325504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916832"/>
            <a:ext cx="3816423" cy="3311624"/>
          </a:xfrm>
        </p:spPr>
        <p:txBody>
          <a:bodyPr/>
          <a:lstStyle/>
          <a:p>
            <a:pPr marL="720725" lvl="3" indent="-539750" eaLnBrk="1" hangingPunct="1">
              <a:buClr>
                <a:srgbClr val="0000CC"/>
              </a:buClr>
            </a:pPr>
            <a:r>
              <a:rPr lang="zh-TW" altLang="en-US" sz="2800" dirty="0" smtClean="0">
                <a:latin typeface="華康中黑體" pitchFamily="49" charset="-120"/>
              </a:rPr>
              <a:t>避免</a:t>
            </a:r>
            <a:r>
              <a:rPr lang="zh-TW" altLang="en-US" sz="2800" dirty="0">
                <a:latin typeface="華康中黑體" pitchFamily="49" charset="-120"/>
              </a:rPr>
              <a:t>蚊子</a:t>
            </a:r>
            <a:r>
              <a:rPr lang="zh-TW" altLang="en-US" sz="2800" dirty="0" smtClean="0">
                <a:latin typeface="華康中黑體" pitchFamily="49" charset="-120"/>
              </a:rPr>
              <a:t>滋生</a:t>
            </a:r>
            <a:endParaRPr lang="en-US" altLang="zh-TW" sz="2800" dirty="0" smtClean="0">
              <a:latin typeface="華康中黑體" pitchFamily="49" charset="-120"/>
            </a:endParaRPr>
          </a:p>
          <a:p>
            <a:pPr marL="720725" lvl="3" indent="-539750" eaLnBrk="1" hangingPunct="1">
              <a:buClr>
                <a:srgbClr val="0000CC"/>
              </a:buClr>
            </a:pPr>
            <a:r>
              <a:rPr lang="zh-CN" altLang="en-US" sz="2800" dirty="0" smtClean="0">
                <a:latin typeface="華康中黑體" pitchFamily="49" charset="-120"/>
              </a:rPr>
              <a:t>保持</a:t>
            </a:r>
            <a:r>
              <a:rPr lang="zh-CN" altLang="en-US" sz="2800" dirty="0">
                <a:latin typeface="華康中黑體" pitchFamily="49" charset="-120"/>
              </a:rPr>
              <a:t>環境清</a:t>
            </a:r>
            <a:r>
              <a:rPr lang="zh-CN" altLang="en-US" sz="2800" dirty="0" smtClean="0">
                <a:latin typeface="華康中黑體" pitchFamily="49" charset="-120"/>
              </a:rPr>
              <a:t>潔</a:t>
            </a:r>
            <a:endParaRPr lang="en-US" altLang="zh-CN" sz="2800" dirty="0">
              <a:latin typeface="華康中黑體" pitchFamily="49" charset="-120"/>
            </a:endParaRPr>
          </a:p>
          <a:p>
            <a:pPr marL="720725" lvl="3" indent="-539750" eaLnBrk="1" hangingPunct="1">
              <a:buClr>
                <a:srgbClr val="0000CC"/>
              </a:buClr>
            </a:pPr>
            <a:r>
              <a:rPr lang="zh-TW" altLang="en-US" sz="2800" dirty="0" smtClean="0">
                <a:latin typeface="華康中黑體" pitchFamily="49" charset="-120"/>
              </a:rPr>
              <a:t>防止積水</a:t>
            </a:r>
            <a:endParaRPr lang="en-US" altLang="zh-TW" sz="2800" dirty="0" smtClean="0">
              <a:latin typeface="華康中黑體" pitchFamily="49" charset="-120"/>
            </a:endParaRPr>
          </a:p>
          <a:p>
            <a:pPr marL="720725" lvl="3" indent="-539750" eaLnBrk="1" hangingPunct="1">
              <a:buClr>
                <a:srgbClr val="0000CC"/>
              </a:buClr>
            </a:pPr>
            <a:r>
              <a:rPr lang="zh-TW" altLang="en-US" sz="2800" dirty="0" smtClean="0">
                <a:latin typeface="華康中黑體" pitchFamily="49" charset="-120"/>
              </a:rPr>
              <a:t>避免被蚊子叮咬</a:t>
            </a:r>
            <a:r>
              <a:rPr lang="zh-TW" altLang="en-US" sz="5400" dirty="0" smtClean="0"/>
              <a:t/>
            </a:r>
            <a:br>
              <a:rPr lang="zh-TW" altLang="en-US" sz="5400" dirty="0" smtClean="0"/>
            </a:br>
            <a:endParaRPr lang="zh-TW" altLang="zh-HK" sz="5400" dirty="0" smtClean="0">
              <a:solidFill>
                <a:srgbClr val="0033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27584" y="332656"/>
            <a:ext cx="8064500" cy="105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CC"/>
                </a:solidFill>
                <a:latin typeface="Tahoma" pitchFamily="34" charset="0"/>
                <a:ea typeface="華康中黑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CC"/>
                </a:solidFill>
                <a:latin typeface="Tahoma" pitchFamily="34" charset="0"/>
                <a:ea typeface="華康中黑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CC"/>
                </a:solidFill>
                <a:latin typeface="Tahoma" pitchFamily="34" charset="0"/>
                <a:ea typeface="華康中黑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CC"/>
                </a:solidFill>
                <a:latin typeface="Tahoma" pitchFamily="34" charset="0"/>
                <a:ea typeface="華康中黑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CC"/>
                </a:solidFill>
                <a:latin typeface="Tahoma" pitchFamily="34" charset="0"/>
                <a:ea typeface="華康中黑體" pitchFamily="49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CC"/>
                </a:solidFill>
                <a:latin typeface="Tahoma" pitchFamily="34" charset="0"/>
                <a:ea typeface="華康中黑體" pitchFamily="49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CC"/>
                </a:solidFill>
                <a:latin typeface="Tahoma" pitchFamily="34" charset="0"/>
                <a:ea typeface="華康中黑體" pitchFamily="49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0000CC"/>
                </a:solidFill>
                <a:latin typeface="Tahoma" pitchFamily="34" charset="0"/>
                <a:ea typeface="華康中黑體" pitchFamily="49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華康中黑體" pitchFamily="49" charset="-120"/>
                <a:ea typeface="華康中黑體"/>
                <a:cs typeface="+mj-cs"/>
              </a:rPr>
              <a:t>預防方法</a:t>
            </a:r>
            <a:endParaRPr kumimoji="0" lang="zh-TW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華康中黑體" pitchFamily="49" charset="-120"/>
              <a:ea typeface="華康中黑體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916832"/>
            <a:ext cx="3103289" cy="30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548680"/>
            <a:ext cx="3570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1" lang="zh-TW" altLang="en-US" dirty="0">
                <a:solidFill>
                  <a:schemeClr val="tx2"/>
                </a:solidFill>
              </a:rPr>
              <a:t>避免蚊子滋生</a:t>
            </a:r>
          </a:p>
        </p:txBody>
      </p:sp>
      <p:sp>
        <p:nvSpPr>
          <p:cNvPr id="4" name="Rectangle 3"/>
          <p:cNvSpPr/>
          <p:nvPr/>
        </p:nvSpPr>
        <p:spPr>
          <a:xfrm>
            <a:off x="458625" y="1477710"/>
            <a:ext cx="6696744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1" lang="zh-TW" altLang="en-US" sz="2800" b="0" dirty="0">
                <a:solidFill>
                  <a:schemeClr val="tx1"/>
                </a:solidFill>
              </a:rPr>
              <a:t>妥善棄置家居垃圾、空樽、飲料罐和飯盒，例如放進有蓋的垃圾桶內，以防積水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1" lang="zh-TW" altLang="en-US" sz="2800" b="0" dirty="0" smtClean="0">
                <a:solidFill>
                  <a:schemeClr val="tx1"/>
                </a:solidFill>
              </a:rPr>
              <a:t>可</a:t>
            </a:r>
            <a:r>
              <a:rPr kumimoji="1" lang="zh-TW" altLang="en-US" sz="2800" b="0" dirty="0">
                <a:solidFill>
                  <a:schemeClr val="tx1"/>
                </a:solidFill>
              </a:rPr>
              <a:t>於種植用的池塘、水缸或大型容器中用生物防治的方法，如飼養魚類，吃掉蚊的</a:t>
            </a:r>
            <a:r>
              <a:rPr kumimoji="1" lang="zh-TW" altLang="en-US" sz="2800" b="0" dirty="0" smtClean="0">
                <a:solidFill>
                  <a:schemeClr val="tx1"/>
                </a:solidFill>
              </a:rPr>
              <a:t>幼蟲</a:t>
            </a:r>
            <a:endParaRPr kumimoji="1" lang="en-US" altLang="zh-TW" sz="2800" b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1" lang="zh-TW" altLang="en-US" sz="2800" b="0" dirty="0">
                <a:solidFill>
                  <a:schemeClr val="tx1"/>
                </a:solidFill>
              </a:rPr>
              <a:t>如發現積水滋生蚊子，應盡快將之清除</a:t>
            </a:r>
            <a:endParaRPr kumimoji="1" lang="en-US" altLang="zh-TW" sz="2800" b="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kumimoji="1" lang="zh-TW" altLang="en-US" sz="2800" b="0" dirty="0">
                <a:solidFill>
                  <a:schemeClr val="tx1"/>
                </a:solidFill>
              </a:rPr>
              <a:t>若有需要，使用對環境安全的殺蟲劑，如滅蚊油</a:t>
            </a:r>
            <a:r>
              <a:rPr kumimoji="1" lang="zh-TW" altLang="en-US" sz="2800" b="0" dirty="0" smtClean="0">
                <a:solidFill>
                  <a:schemeClr val="tx1"/>
                </a:solidFill>
              </a:rPr>
              <a:t>等</a:t>
            </a:r>
            <a:endParaRPr kumimoji="1" lang="en-US" altLang="zh-TW" sz="2800" b="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kumimoji="1" lang="zh-TW" altLang="en-US" sz="32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kumimoji="1" lang="zh-TW" altLang="en-US" sz="36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861" y="4221088"/>
            <a:ext cx="1952001" cy="160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779839"/>
            <a:ext cx="173157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646" y="969627"/>
            <a:ext cx="120085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37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616385" y="1385849"/>
            <a:ext cx="5215144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kumimoji="1" lang="zh-TW" altLang="en-US" sz="2500" b="0" dirty="0">
                <a:solidFill>
                  <a:schemeClr val="tx1"/>
                </a:solidFill>
              </a:rPr>
              <a:t>移走或刺穿棄置輪胎，以免</a:t>
            </a:r>
            <a:r>
              <a:rPr kumimoji="1" lang="zh-TW" altLang="en-US" sz="2500" b="0" dirty="0" smtClean="0">
                <a:solidFill>
                  <a:schemeClr val="tx1"/>
                </a:solidFill>
              </a:rPr>
              <a:t>積水</a:t>
            </a:r>
            <a:endParaRPr kumimoji="1" lang="en-US" altLang="zh-TW" sz="2500" b="0" dirty="0" smtClean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kumimoji="1" lang="zh-TW" altLang="en-US" sz="2500" b="0" dirty="0" smtClean="0">
                <a:solidFill>
                  <a:srgbClr val="1C1C1C"/>
                </a:solidFill>
              </a:rPr>
              <a:t>避免使用花盆底盤</a:t>
            </a:r>
            <a:endParaRPr kumimoji="1" lang="en-US" altLang="zh-TW" sz="2500" b="0" dirty="0" smtClean="0">
              <a:solidFill>
                <a:srgbClr val="1C1C1C"/>
              </a:solidFill>
            </a:endParaRPr>
          </a:p>
          <a:p>
            <a:pPr marL="457200" indent="-457200" algn="l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kumimoji="1" lang="zh-TW" altLang="en-US" sz="2500" b="0" dirty="0" smtClean="0">
                <a:solidFill>
                  <a:srgbClr val="1C1C1C"/>
                </a:solidFill>
              </a:rPr>
              <a:t>把</a:t>
            </a:r>
            <a:r>
              <a:rPr kumimoji="1" lang="zh-TW" altLang="en-US" sz="2500" b="0" dirty="0">
                <a:solidFill>
                  <a:srgbClr val="1C1C1C"/>
                </a:solidFill>
              </a:rPr>
              <a:t>所有用過的罐子及瓶子放進有蓋的垃圾桶內</a:t>
            </a:r>
            <a:endParaRPr kumimoji="1" lang="en-GB" sz="2500" b="0" dirty="0">
              <a:solidFill>
                <a:srgbClr val="1C1C1C"/>
              </a:solidFill>
            </a:endParaRPr>
          </a:p>
          <a:p>
            <a:pPr marL="457200" indent="-457200" algn="l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kumimoji="1" lang="zh-TW" altLang="en-US" sz="2500" b="0" dirty="0">
                <a:solidFill>
                  <a:srgbClr val="1C1C1C"/>
                </a:solidFill>
              </a:rPr>
              <a:t>每星期最少替植物換水</a:t>
            </a:r>
            <a:r>
              <a:rPr kumimoji="1" lang="zh-TW" altLang="en-US" sz="2500" b="0" dirty="0" smtClean="0">
                <a:solidFill>
                  <a:srgbClr val="1C1C1C"/>
                </a:solidFill>
              </a:rPr>
              <a:t>一次</a:t>
            </a:r>
            <a:endParaRPr kumimoji="1" lang="en-US" altLang="zh-TW" sz="2500" b="0" dirty="0" smtClean="0">
              <a:solidFill>
                <a:srgbClr val="1C1C1C"/>
              </a:solidFill>
            </a:endParaRPr>
          </a:p>
          <a:p>
            <a:pPr marL="457200" indent="-457200" algn="l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kumimoji="1" lang="zh-TW" altLang="en-US" sz="2500" b="0" dirty="0" smtClean="0">
                <a:solidFill>
                  <a:schemeClr val="tx1"/>
                </a:solidFill>
              </a:rPr>
              <a:t>定期</a:t>
            </a:r>
            <a:r>
              <a:rPr kumimoji="1" lang="zh-TW" altLang="en-US" sz="2500" b="0" dirty="0">
                <a:solidFill>
                  <a:schemeClr val="tx1"/>
                </a:solidFill>
              </a:rPr>
              <a:t>清洗積水</a:t>
            </a:r>
            <a:r>
              <a:rPr kumimoji="1" lang="zh-TW" altLang="en-US" sz="2500" b="0" dirty="0" smtClean="0">
                <a:solidFill>
                  <a:schemeClr val="tx1"/>
                </a:solidFill>
              </a:rPr>
              <a:t>容器</a:t>
            </a:r>
            <a:r>
              <a:rPr kumimoji="1" lang="zh-TW" altLang="en-US" sz="2500" b="0" dirty="0">
                <a:solidFill>
                  <a:schemeClr val="tx1"/>
                </a:solidFill>
              </a:rPr>
              <a:t>（例如花瓶、冷氣機盛水器、水缸、貯水池等</a:t>
            </a:r>
            <a:r>
              <a:rPr kumimoji="1" lang="zh-TW" altLang="en-US" sz="2500" b="0" dirty="0" smtClean="0">
                <a:solidFill>
                  <a:schemeClr val="tx1"/>
                </a:solidFill>
              </a:rPr>
              <a:t>）</a:t>
            </a:r>
            <a:endParaRPr kumimoji="1" lang="en-GB" sz="2500" b="0" dirty="0">
              <a:solidFill>
                <a:schemeClr val="tx1"/>
              </a:solidFill>
            </a:endParaRPr>
          </a:p>
          <a:p>
            <a:pPr marL="457200" indent="-457200" algn="l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kumimoji="1" lang="zh-TW" altLang="en-US" sz="2500" b="0" dirty="0" smtClean="0">
                <a:solidFill>
                  <a:srgbClr val="1C1C1C"/>
                </a:solidFill>
              </a:rPr>
              <a:t>緊</a:t>
            </a:r>
            <a:r>
              <a:rPr kumimoji="1" lang="zh-TW" altLang="en-US" sz="2500" b="0" dirty="0">
                <a:solidFill>
                  <a:srgbClr val="1C1C1C"/>
                </a:solidFill>
              </a:rPr>
              <a:t>蓋所有貯水容器、水井及貯水池</a:t>
            </a:r>
            <a:endParaRPr kumimoji="1" lang="en-GB" sz="2500" b="0" dirty="0">
              <a:solidFill>
                <a:srgbClr val="1C1C1C"/>
              </a:solidFill>
            </a:endParaRPr>
          </a:p>
          <a:p>
            <a:pPr marL="457200" indent="-457200" algn="l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kumimoji="1" lang="zh-TW" altLang="en-US" sz="2500" b="0" dirty="0">
                <a:solidFill>
                  <a:srgbClr val="1C1C1C"/>
                </a:solidFill>
              </a:rPr>
              <a:t>要保持所有渠道暢通</a:t>
            </a:r>
            <a:endParaRPr kumimoji="1" lang="en-GB" sz="2500" b="0" dirty="0">
              <a:solidFill>
                <a:srgbClr val="1C1C1C"/>
              </a:solidFill>
            </a:endParaRPr>
          </a:p>
          <a:p>
            <a:pPr marL="457200" indent="-457200" algn="l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kumimoji="1" lang="zh-TW" altLang="en-US" sz="2500" b="0" dirty="0">
                <a:solidFill>
                  <a:srgbClr val="1C1C1C"/>
                </a:solidFill>
              </a:rPr>
              <a:t>將地面凹陷的地方全部</a:t>
            </a:r>
            <a:r>
              <a:rPr kumimoji="1" lang="zh-TW" altLang="en-US" sz="2500" b="0" dirty="0" smtClean="0">
                <a:solidFill>
                  <a:srgbClr val="1C1C1C"/>
                </a:solidFill>
              </a:rPr>
              <a:t>填平</a:t>
            </a:r>
            <a:endParaRPr kumimoji="1" lang="zh-TW" altLang="en-US" sz="2500" b="0" dirty="0">
              <a:solidFill>
                <a:srgbClr val="1C1C1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5556" y="166649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19138" marR="0" lvl="2" indent="-719138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50000"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華康中黑體" pitchFamily="49" charset="-120"/>
                <a:cs typeface="+mn-cs"/>
              </a:rPr>
              <a:t>防止</a:t>
            </a:r>
            <a:r>
              <a:rPr kumimoji="1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華康中黑體" pitchFamily="49" charset="-120"/>
                <a:cs typeface="+mn-cs"/>
              </a:rPr>
              <a:t>積水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ahoma"/>
              <a:ea typeface="華康中黑體" pitchFamily="49" charset="-120"/>
              <a:cs typeface="Arial" pitchFamily="34" charset="0"/>
            </a:endParaRPr>
          </a:p>
        </p:txBody>
      </p:sp>
      <p:pic>
        <p:nvPicPr>
          <p:cNvPr id="8" name="Picture 3" descr="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76672"/>
            <a:ext cx="154782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mage result for mosquito water icon 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00676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8953" y="2216680"/>
            <a:ext cx="1799610" cy="12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Related image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00676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18" y="3680750"/>
            <a:ext cx="1484270" cy="11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B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700" y="4581128"/>
            <a:ext cx="16895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63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539552" y="5421"/>
            <a:ext cx="8280846" cy="157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華康中黑體" pitchFamily="49" charset="-120"/>
                <a:cs typeface="+mn-cs"/>
              </a:rPr>
              <a:t>避免被蚊子叮</a:t>
            </a:r>
            <a:r>
              <a:rPr kumimoji="1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華康中黑體" pitchFamily="49" charset="-120"/>
                <a:cs typeface="+mn-cs"/>
              </a:rPr>
              <a:t>咬</a:t>
            </a:r>
            <a:r>
              <a:rPr kumimoji="0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0"/>
                <a:ea typeface="華康中黑體" pitchFamily="49" charset="-120"/>
                <a:cs typeface="+mn-cs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itchFamily="34" charset="-120"/>
                <a:ea typeface="華康中黑體" pitchFamily="49" charset="-120"/>
                <a:cs typeface="+mn-cs"/>
              </a:rPr>
              <a:t>– </a:t>
            </a:r>
            <a:r>
              <a:rPr kumimoji="1" lang="zh-TW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華康中黑體" pitchFamily="49" charset="-120"/>
                <a:cs typeface="+mn-cs"/>
              </a:rPr>
              <a:t>個人防護</a:t>
            </a:r>
            <a:endParaRPr kumimoji="1" lang="en-US" altLang="zh-TW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華康中黑體" pitchFamily="49" charset="-120"/>
              <a:cs typeface="+mn-cs"/>
            </a:endParaRPr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467544" y="1556792"/>
            <a:ext cx="676875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穿著寬鬆、淺色的長袖上衣及長褲，並於外露的皮膚及衣服上塗上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含避蚊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胺</a:t>
            </a:r>
            <a:r>
              <a:rPr kumimoji="1" lang="zh-TW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（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</a:rPr>
              <a:t>DEET</a:t>
            </a:r>
            <a:r>
              <a:rPr kumimoji="1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）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成分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的昆蟲驅避劑；並依指示重複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使用</a:t>
            </a: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66700" lvl="0" indent="-266700" algn="l">
              <a:buClr>
                <a:srgbClr val="0000CC"/>
              </a:buClr>
              <a:buSzPct val="60000"/>
              <a:buFont typeface="Wingdings" pitchFamily="2" charset="2"/>
              <a:buChar char="n"/>
              <a:defRPr/>
            </a:pP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孕婦及</a:t>
            </a:r>
            <a:r>
              <a:rPr kumimoji="0" lang="en-US" altLang="zh-TW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r>
              <a:rPr kumimoji="0" lang="zh-TW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個月或以上的兒童可以使用含避蚊胺成分的昆蟲驅避</a:t>
            </a:r>
            <a:r>
              <a:rPr kumimoji="0" lang="zh-TW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劑</a:t>
            </a:r>
            <a:r>
              <a:rPr kumimoji="0" lang="zh-CN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（</a:t>
            </a:r>
            <a:r>
              <a:rPr lang="zh-TW" altLang="en-US" sz="2600" b="0" dirty="0">
                <a:solidFill>
                  <a:srgbClr val="FF0000"/>
                </a:solidFill>
              </a:rPr>
              <a:t>在一般的情況下，孕婦使用避蚊胺的濃度上限是</a:t>
            </a:r>
            <a:r>
              <a:rPr lang="en-US" altLang="zh-TW" sz="2600" b="0" dirty="0">
                <a:solidFill>
                  <a:srgbClr val="FF0000"/>
                </a:solidFill>
              </a:rPr>
              <a:t>30%</a:t>
            </a:r>
            <a:r>
              <a:rPr lang="zh-TW" altLang="en-US" sz="2600" b="0" dirty="0">
                <a:solidFill>
                  <a:srgbClr val="FF0000"/>
                </a:solidFill>
              </a:rPr>
              <a:t>，兒童則為</a:t>
            </a:r>
            <a:r>
              <a:rPr lang="en-US" altLang="zh-TW" sz="2600" b="0" dirty="0">
                <a:solidFill>
                  <a:srgbClr val="FF0000"/>
                </a:solidFill>
              </a:rPr>
              <a:t>10</a:t>
            </a:r>
            <a:r>
              <a:rPr lang="en-US" altLang="zh-TW" sz="2600" b="0" dirty="0" smtClean="0">
                <a:solidFill>
                  <a:srgbClr val="FF0000"/>
                </a:solidFill>
              </a:rPr>
              <a:t>%</a:t>
            </a:r>
            <a:r>
              <a:rPr lang="zh-CN" altLang="en-US" sz="2600" b="0" dirty="0" smtClean="0">
                <a:solidFill>
                  <a:srgbClr val="FF0000"/>
                </a:solidFill>
              </a:rPr>
              <a:t>）</a:t>
            </a: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66700" lvl="0" indent="-266700" algn="l">
              <a:buClr>
                <a:srgbClr val="0000CC"/>
              </a:buClr>
              <a:buSzPct val="60000"/>
              <a:buFont typeface="Wingdings" pitchFamily="2" charset="2"/>
              <a:buChar char="n"/>
              <a:defRPr/>
            </a:pPr>
            <a:r>
              <a:rPr lang="zh-TW" altLang="en-US" sz="2600" b="0" dirty="0">
                <a:solidFill>
                  <a:srgbClr val="000000"/>
                </a:solidFill>
              </a:rPr>
              <a:t>如房間沒有空調設備，應裝置蚊帳或防蚊</a:t>
            </a:r>
            <a:r>
              <a:rPr lang="zh-TW" altLang="en-US" sz="2600" b="0" dirty="0" smtClean="0">
                <a:solidFill>
                  <a:srgbClr val="000000"/>
                </a:solidFill>
              </a:rPr>
              <a:t>網</a:t>
            </a:r>
            <a:endParaRPr lang="en-US" altLang="zh-TW" sz="2600" b="0" dirty="0" smtClean="0">
              <a:solidFill>
                <a:srgbClr val="000000"/>
              </a:solidFill>
            </a:endParaRPr>
          </a:p>
          <a:p>
            <a:pPr marL="266700" lvl="0" indent="-266700" algn="l">
              <a:buClr>
                <a:srgbClr val="0000CC"/>
              </a:buClr>
              <a:buSzPct val="60000"/>
              <a:buFont typeface="Wingdings" pitchFamily="2" charset="2"/>
              <a:buChar char="n"/>
              <a:defRPr/>
            </a:pPr>
            <a:r>
              <a:rPr lang="zh-TW" altLang="en-US" sz="2600" b="0" dirty="0">
                <a:solidFill>
                  <a:srgbClr val="000000"/>
                </a:solidFill>
              </a:rPr>
              <a:t>在門窗等入口處放置驅蚊器</a:t>
            </a: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908720"/>
            <a:ext cx="1561822" cy="203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3"/>
          <p:cNvSpPr/>
          <p:nvPr/>
        </p:nvSpPr>
        <p:spPr>
          <a:xfrm>
            <a:off x="611560" y="5661248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030A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「使用昆蟲驅避劑的注意事項</a:t>
            </a:r>
            <a:r>
              <a:rPr kumimoji="0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」</a:t>
            </a:r>
            <a:r>
              <a:rPr kumimoji="0" lang="en-US" altLang="zh-TW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kumimoji="0" lang="en-GB" altLang="zh-TW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0" lang="en-GB" altLang="zh-TW" sz="1400" b="1" i="0" u="sng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4"/>
              </a:rPr>
              <a:t>http://</a:t>
            </a:r>
            <a:r>
              <a:rPr kumimoji="0" lang="en-GB" altLang="zh-TW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hlinkClick r:id="rId4"/>
              </a:rPr>
              <a:t>www.chp.gov.hk/tc/view_content/38927.html</a:t>
            </a:r>
            <a:endParaRPr kumimoji="0" lang="en-GB" altLang="zh-TW" sz="1400" b="1" i="0" u="sng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2996952"/>
            <a:ext cx="810523" cy="1328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4293096"/>
            <a:ext cx="1246891" cy="123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81315" y="1268760"/>
            <a:ext cx="7488831" cy="454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如果打算前往相關疾病流行的地區或國家，應在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出發前六星期或更早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諮詢</a:t>
            </a:r>
            <a:r>
              <a:rPr kumimoji="1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醫生意見</a:t>
            </a:r>
            <a:r>
              <a:rPr kumimoji="1" lang="zh-CN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，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並</a:t>
            </a:r>
            <a:r>
              <a:rPr lang="zh-TW" altLang="en-US" sz="2200" b="0" dirty="0">
                <a:solidFill>
                  <a:schemeClr val="tx1"/>
                </a:solidFill>
              </a:rPr>
              <a:t>採取額外的預防措施，避免受到叮咬。</a:t>
            </a:r>
            <a:endParaRPr kumimoji="1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如兒童前往蚊傳疾病流行的國家或地區而有機會被蚊叮咬，兩個月或以上的兒童可使用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濃度上限為</a:t>
            </a:r>
            <a:r>
              <a:rPr kumimoji="1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30%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的避蚊</a:t>
            </a:r>
            <a:r>
              <a:rPr kumimoji="1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胺</a:t>
            </a:r>
            <a:endParaRPr kumimoji="1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  <a:p>
            <a:pPr marL="342900" lvl="0" indent="-342900" algn="l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zh-TW" altLang="en-US" sz="2200" b="0" dirty="0">
                <a:solidFill>
                  <a:schemeClr val="tx1"/>
                </a:solidFill>
              </a:rPr>
              <a:t>如到流行地區的郊外旅行，應帶備便攜式蚊帳，並在蚊帳上使用氯菊酯（一種殺蟲劑）。</a:t>
            </a:r>
            <a:r>
              <a:rPr lang="zh-TW" altLang="en-US" sz="2200" b="0" dirty="0">
                <a:solidFill>
                  <a:srgbClr val="FF0000"/>
                </a:solidFill>
              </a:rPr>
              <a:t>切勿將氯菊酯塗在皮膚上。</a:t>
            </a:r>
            <a:endParaRPr kumimoji="1" lang="zh-TW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lvl="0" indent="-342900" algn="l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zh-TW" altLang="en-US" sz="2200" b="0" dirty="0">
                <a:solidFill>
                  <a:schemeClr val="tx1"/>
                </a:solidFill>
              </a:rPr>
              <a:t>研究</a:t>
            </a:r>
            <a:r>
              <a:rPr lang="zh-TW" altLang="en-US" sz="2200" b="0" dirty="0" smtClean="0">
                <a:solidFill>
                  <a:schemeClr val="tx1"/>
                </a:solidFill>
              </a:rPr>
              <a:t>顯示沒有</a:t>
            </a:r>
            <a:r>
              <a:rPr lang="zh-TW" altLang="en-US" sz="2200" b="0" dirty="0">
                <a:solidFill>
                  <a:schemeClr val="tx1"/>
                </a:solidFill>
              </a:rPr>
              <a:t>病徵或尚未出現病徵的感染者被蚊叮咬，也有機會把病毒傳給蚊子，繼而造成進一步傳播。因此，</a:t>
            </a:r>
            <a:r>
              <a:rPr lang="zh-TW" altLang="en-US" sz="2200" b="0" dirty="0">
                <a:solidFill>
                  <a:srgbClr val="FF0000"/>
                </a:solidFill>
              </a:rPr>
              <a:t>旅遊人士從受影響地區回來後</a:t>
            </a:r>
            <a:r>
              <a:rPr lang="en-US" altLang="zh-TW" sz="2200" b="0" dirty="0">
                <a:solidFill>
                  <a:srgbClr val="FF0000"/>
                </a:solidFill>
              </a:rPr>
              <a:t>14</a:t>
            </a:r>
            <a:r>
              <a:rPr lang="zh-TW" altLang="en-US" sz="2200" b="0" dirty="0">
                <a:solidFill>
                  <a:srgbClr val="FF0000"/>
                </a:solidFill>
              </a:rPr>
              <a:t>天内須繼續使用昆蟲驅避劑作為防蚊</a:t>
            </a:r>
            <a:r>
              <a:rPr lang="zh-TW" altLang="en-US" sz="2200" b="0" dirty="0" smtClean="0">
                <a:solidFill>
                  <a:srgbClr val="FF0000"/>
                </a:solidFill>
              </a:rPr>
              <a:t>措施</a:t>
            </a:r>
            <a:r>
              <a:rPr lang="zh-CN" altLang="en-US" sz="2200" b="0" dirty="0" smtClean="0">
                <a:solidFill>
                  <a:schemeClr val="tx1"/>
                </a:solidFill>
              </a:rPr>
              <a:t>。</a:t>
            </a:r>
            <a:r>
              <a:rPr kumimoji="1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如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出現登革熱病徵，應</a:t>
            </a:r>
            <a:r>
              <a:rPr kumimoji="1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盡早</a:t>
            </a:r>
            <a:r>
              <a:rPr kumimoji="1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求醫</a:t>
            </a:r>
            <a:endParaRPr kumimoji="1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Tx/>
              <a:buNone/>
              <a:tabLst/>
              <a:defRPr/>
            </a:pPr>
            <a:r>
              <a:rPr kumimoji="1" lang="zh-TW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ea typeface="華康中黑體" pitchFamily="49" charset="-120"/>
                <a:cs typeface="+mn-cs"/>
              </a:rPr>
              <a:t> </a:t>
            </a:r>
            <a:endParaRPr kumimoji="1" lang="en-US" altLang="zh-TW" sz="1000" b="0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ea typeface="華康中黑體" pitchFamily="49" charset="-120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552" y="18864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19138" lvl="2" indent="-719138" algn="l">
              <a:lnSpc>
                <a:spcPct val="85000"/>
              </a:lnSpc>
              <a:buClr>
                <a:srgbClr val="3333CC"/>
              </a:buClr>
              <a:buSzPct val="50000"/>
              <a:defRPr/>
            </a:pPr>
            <a:r>
              <a:rPr kumimoji="1" lang="zh-TW" altLang="en-US" dirty="0">
                <a:solidFill>
                  <a:srgbClr val="000099"/>
                </a:solidFill>
              </a:rPr>
              <a:t>旅遊建議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ea typeface="華康中黑體" pitchFamily="49" charset="-12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068" y="4010098"/>
            <a:ext cx="1092793" cy="944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400" y="1877787"/>
            <a:ext cx="960663" cy="166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84" y="205586"/>
            <a:ext cx="8064500" cy="983704"/>
          </a:xfrm>
        </p:spPr>
        <p:txBody>
          <a:bodyPr/>
          <a:lstStyle/>
          <a:p>
            <a:r>
              <a:rPr lang="zh-TW" altLang="en-US" b="1" kern="1200" dirty="0">
                <a:solidFill>
                  <a:srgbClr val="000099"/>
                </a:solidFill>
                <a:latin typeface="華康中黑體" pitchFamily="49" charset="-120"/>
                <a:ea typeface="華康中黑體" pitchFamily="49" charset="-120"/>
              </a:rPr>
              <a:t>電視宣傳</a:t>
            </a:r>
            <a:r>
              <a:rPr lang="zh-TW" altLang="en-US" b="1" kern="1200" dirty="0" smtClean="0">
                <a:solidFill>
                  <a:srgbClr val="000099"/>
                </a:solidFill>
                <a:latin typeface="華康中黑體" pitchFamily="49" charset="-120"/>
                <a:ea typeface="華康中黑體" pitchFamily="49" charset="-120"/>
              </a:rPr>
              <a:t>片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84" y="1388368"/>
            <a:ext cx="7421562" cy="4114800"/>
          </a:xfrm>
        </p:spPr>
        <p:txBody>
          <a:bodyPr/>
          <a:lstStyle/>
          <a:p>
            <a:r>
              <a:rPr lang="zh-TW" altLang="en-US" sz="2800" b="1" dirty="0"/>
              <a:t>預防蚊子傳播的疾病</a:t>
            </a:r>
            <a:endParaRPr lang="en-US" altLang="zh-TW" sz="2800" b="1" dirty="0" smtClean="0"/>
          </a:p>
          <a:p>
            <a:endParaRPr lang="en-US" altLang="zh-TW" sz="2800" b="1" dirty="0" smtClean="0"/>
          </a:p>
          <a:p>
            <a:endParaRPr lang="en-US" altLang="zh-TW" sz="2800" b="1" dirty="0" smtClean="0"/>
          </a:p>
          <a:p>
            <a:pPr marL="0" indent="0">
              <a:buNone/>
            </a:pPr>
            <a:endParaRPr lang="en-GB" altLang="zh-TW" sz="2800" b="1" dirty="0" smtClean="0"/>
          </a:p>
          <a:p>
            <a:r>
              <a:rPr lang="zh-TW" altLang="en-US" sz="2800" b="1" dirty="0" smtClean="0"/>
              <a:t>預防登革熱 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後發感染</a:t>
            </a:r>
            <a:r>
              <a:rPr lang="en-US" altLang="zh-TW" sz="2800" b="1" dirty="0" smtClean="0"/>
              <a:t>)</a:t>
            </a:r>
            <a:endParaRPr lang="en-US" sz="2800" b="1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01" y="1932986"/>
            <a:ext cx="2376264" cy="1532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841" y="4010122"/>
            <a:ext cx="2376264" cy="1806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546" y="1932986"/>
            <a:ext cx="1527367" cy="1532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6015" y="2375905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HK" sz="18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HK" sz="1800" dirty="0" smtClean="0">
                <a:solidFill>
                  <a:schemeClr val="tx1"/>
                </a:solidFill>
                <a:hlinkClick r:id="rId5"/>
              </a:rPr>
              <a:t>m.youtube.com/watch?v=sZMPbS0IE0k</a:t>
            </a:r>
            <a:endParaRPr lang="en-HK" sz="1800" dirty="0" smtClean="0">
              <a:solidFill>
                <a:schemeClr val="tx1"/>
              </a:solidFill>
            </a:endParaRPr>
          </a:p>
          <a:p>
            <a:pPr algn="l"/>
            <a:endParaRPr lang="en-HK" sz="1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545" y="4216531"/>
            <a:ext cx="1527367" cy="15370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64035" y="4487605"/>
            <a:ext cx="239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800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en-HK" sz="1800" dirty="0" smtClean="0">
                <a:solidFill>
                  <a:schemeClr val="tx1"/>
                </a:solidFill>
                <a:hlinkClick r:id="rId7"/>
              </a:rPr>
              <a:t>www.youtube.com/watch?app=desktop&amp;v=46BXiz4rkms</a:t>
            </a:r>
            <a:endParaRPr lang="en-HK" sz="1800" dirty="0" smtClean="0">
              <a:solidFill>
                <a:schemeClr val="tx1"/>
              </a:solidFill>
            </a:endParaRPr>
          </a:p>
          <a:p>
            <a:endParaRPr lang="en-H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69" y="353540"/>
            <a:ext cx="8064500" cy="781670"/>
          </a:xfrm>
        </p:spPr>
        <p:txBody>
          <a:bodyPr/>
          <a:lstStyle/>
          <a:p>
            <a:r>
              <a:rPr lang="zh-TW" altLang="en-US" b="1" kern="1200" dirty="0">
                <a:solidFill>
                  <a:srgbClr val="000099"/>
                </a:solidFill>
                <a:latin typeface="華康中黑體" pitchFamily="49" charset="-120"/>
                <a:ea typeface="華康中黑體" pitchFamily="49" charset="-120"/>
              </a:rPr>
              <a:t>短片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3065" b="61176"/>
          <a:stretch/>
        </p:blipFill>
        <p:spPr>
          <a:xfrm>
            <a:off x="578908" y="1720663"/>
            <a:ext cx="2611363" cy="1543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08" y="3559706"/>
            <a:ext cx="2609882" cy="1604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492" y="291769"/>
            <a:ext cx="2635195" cy="1772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492" y="2304979"/>
            <a:ext cx="2635195" cy="1722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492" y="4268960"/>
            <a:ext cx="2635195" cy="1790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5901" y="1606649"/>
            <a:ext cx="1196510" cy="1204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1695" y="2905573"/>
            <a:ext cx="954107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短片一</a:t>
            </a:r>
            <a:endParaRPr lang="en-HK" sz="2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0494" y="3547611"/>
            <a:ext cx="1196510" cy="1223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1694" y="4823120"/>
            <a:ext cx="954108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短片二</a:t>
            </a:r>
            <a:endParaRPr lang="en-HK" sz="2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9855" y="353540"/>
            <a:ext cx="1065046" cy="1071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2429" y="2328853"/>
            <a:ext cx="1072472" cy="1100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2430" y="4268961"/>
            <a:ext cx="1072472" cy="1045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11611" y="5404831"/>
            <a:ext cx="954108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短片五</a:t>
            </a:r>
            <a:endParaRPr lang="en-HK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15183" y="3578670"/>
            <a:ext cx="954108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短片四</a:t>
            </a:r>
            <a:endParaRPr lang="en-HK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184" y="1567749"/>
            <a:ext cx="954107" cy="40011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短片三</a:t>
            </a:r>
            <a:endParaRPr lang="en-HK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69" y="353540"/>
            <a:ext cx="8064500" cy="781670"/>
          </a:xfrm>
        </p:spPr>
        <p:txBody>
          <a:bodyPr/>
          <a:lstStyle/>
          <a:p>
            <a:r>
              <a:rPr lang="zh-TW" altLang="en-US" b="1" kern="1200" dirty="0">
                <a:solidFill>
                  <a:srgbClr val="000099"/>
                </a:solidFill>
                <a:latin typeface="華康中黑體" pitchFamily="49" charset="-120"/>
                <a:ea typeface="華康中黑體" pitchFamily="49" charset="-120"/>
              </a:rPr>
              <a:t>短片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44" y="1560551"/>
            <a:ext cx="3762375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44" y="3762400"/>
            <a:ext cx="3783229" cy="2205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99" y="1560551"/>
            <a:ext cx="2149117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575" y="3796324"/>
            <a:ext cx="2193566" cy="219356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98837" y="2132856"/>
            <a:ext cx="20882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https://m.youtube.com/watch?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v=PwwQKMaYiR0&amp;feature=youtu.be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2970" y="4330831"/>
            <a:ext cx="1955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800" b="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HK" sz="1800" b="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m.youtube.com/watch?v=ODMxYY1IKOg&amp;feature=youtu.be</a:t>
            </a:r>
            <a:endParaRPr lang="en-HK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K" sz="1800" dirty="0"/>
          </a:p>
        </p:txBody>
      </p:sp>
    </p:spTree>
    <p:extLst>
      <p:ext uri="{BB962C8B-B14F-4D97-AF65-F5344CB8AC3E}">
        <p14:creationId xmlns:p14="http://schemas.microsoft.com/office/powerpoint/2010/main" val="11023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196752"/>
            <a:ext cx="4176464" cy="4968551"/>
          </a:xfrm>
        </p:spPr>
        <p:txBody>
          <a:bodyPr/>
          <a:lstStyle/>
          <a:p>
            <a:pPr eaLnBrk="1" hangingPunct="1"/>
            <a:r>
              <a:rPr kumimoji="0" lang="zh-TW" altLang="en-US" sz="2800" b="1" dirty="0" smtClean="0">
                <a:solidFill>
                  <a:srgbClr val="000099"/>
                </a:solidFill>
                <a:latin typeface="華康中黑體" pitchFamily="49" charset="-120"/>
              </a:rPr>
              <a:t>病原體</a:t>
            </a:r>
          </a:p>
          <a:p>
            <a:pPr lvl="1" eaLnBrk="1" hangingPunct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sz="2600" dirty="0" smtClean="0">
                <a:latin typeface="華康中黑體" pitchFamily="49" charset="-120"/>
              </a:rPr>
              <a:t>登革熱病毒</a:t>
            </a:r>
            <a:endParaRPr lang="en-US" altLang="zh-TW" sz="2600" dirty="0" smtClean="0">
              <a:latin typeface="華康中黑體" pitchFamily="49" charset="-120"/>
            </a:endParaRPr>
          </a:p>
          <a:p>
            <a:pPr lvl="1" eaLnBrk="1" hangingPunct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sz="2600" dirty="0" smtClean="0">
                <a:latin typeface="華康中黑體" pitchFamily="49" charset="-120"/>
              </a:rPr>
              <a:t>共有</a:t>
            </a:r>
            <a:r>
              <a:rPr lang="en-US" altLang="zh-TW" sz="2600" dirty="0" smtClean="0">
                <a:solidFill>
                  <a:srgbClr val="FF0000"/>
                </a:solidFill>
                <a:latin typeface="華康中黑體" pitchFamily="49" charset="-120"/>
              </a:rPr>
              <a:t>4</a:t>
            </a:r>
            <a:r>
              <a:rPr lang="zh-TW" altLang="en-US" sz="2600" dirty="0" smtClean="0">
                <a:solidFill>
                  <a:srgbClr val="FF0000"/>
                </a:solidFill>
                <a:latin typeface="華康中黑體" pitchFamily="49" charset="-120"/>
              </a:rPr>
              <a:t>種不同血清型</a:t>
            </a:r>
            <a:endParaRPr lang="en-US" altLang="zh-TW" sz="2600" dirty="0" smtClean="0">
              <a:solidFill>
                <a:srgbClr val="FF0000"/>
              </a:solidFill>
              <a:latin typeface="華康中黑體" pitchFamily="49" charset="-120"/>
            </a:endParaRPr>
          </a:p>
          <a:p>
            <a:pPr lvl="1" eaLnBrk="1" hangingPunct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sz="2600" dirty="0" smtClean="0">
                <a:latin typeface="華康中黑體" pitchFamily="49" charset="-120"/>
              </a:rPr>
              <a:t>每一型均可引致登革熱及重症登革熱</a:t>
            </a:r>
            <a:endParaRPr lang="en-US" altLang="zh-TW" sz="2600" dirty="0" smtClean="0">
              <a:latin typeface="華康中黑體" pitchFamily="49" charset="-12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zh-TW" altLang="en-US" sz="2600" dirty="0" smtClean="0">
                <a:latin typeface="華康中黑體" pitchFamily="49" charset="-120"/>
              </a:rPr>
              <a:t> （又稱為登革出血熱）</a:t>
            </a:r>
            <a:endParaRPr lang="en-US" altLang="zh-TW" sz="2600" dirty="0" smtClean="0">
              <a:latin typeface="華康中黑體" pitchFamily="49" charset="-120"/>
            </a:endParaRPr>
          </a:p>
          <a:p>
            <a:pPr eaLnBrk="1" hangingPunct="1"/>
            <a:r>
              <a:rPr kumimoji="0" lang="zh-TW" altLang="en-US" sz="2800" b="1" dirty="0">
                <a:solidFill>
                  <a:srgbClr val="000099"/>
                </a:solidFill>
                <a:latin typeface="華康中黑體" pitchFamily="49" charset="-120"/>
              </a:rPr>
              <a:t>病媒</a:t>
            </a:r>
          </a:p>
          <a:p>
            <a:pPr lvl="1" eaLnBrk="1" hangingPunct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sz="2600" dirty="0" smtClean="0">
                <a:latin typeface="華康中黑體" pitchFamily="49" charset="-120"/>
              </a:rPr>
              <a:t>埃及伊蚊</a:t>
            </a:r>
            <a:endParaRPr lang="en-US" altLang="zh-TW" sz="2600" dirty="0" smtClean="0">
              <a:latin typeface="華康中黑體" pitchFamily="49" charset="-120"/>
            </a:endParaRPr>
          </a:p>
          <a:p>
            <a:pPr lvl="1" eaLnBrk="1" hangingPunct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sz="2600" dirty="0">
                <a:latin typeface="華康中黑體" pitchFamily="49" charset="-120"/>
              </a:rPr>
              <a:t>白紋</a:t>
            </a:r>
            <a:r>
              <a:rPr lang="zh-TW" altLang="en-US" sz="2600" dirty="0" smtClean="0">
                <a:latin typeface="華康中黑體" pitchFamily="49" charset="-120"/>
              </a:rPr>
              <a:t>伊蚊</a:t>
            </a:r>
            <a:endParaRPr lang="zh-TW" altLang="en-US" sz="2600" dirty="0">
              <a:latin typeface="華康中黑體" pitchFamily="49" charset="-120"/>
            </a:endParaRPr>
          </a:p>
          <a:p>
            <a:pPr lvl="1" eaLnBrk="1" hangingPunct="1"/>
            <a:endParaRPr lang="en-US" altLang="zh-TW" dirty="0" smtClean="0">
              <a:latin typeface="華康中黑體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33265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zh-TW" altLang="en-US" dirty="0" smtClean="0">
                <a:solidFill>
                  <a:srgbClr val="000099"/>
                </a:solidFill>
                <a:ea typeface="+mn-ea"/>
              </a:rPr>
              <a:t>登革熱</a:t>
            </a:r>
            <a:endParaRPr lang="en-GB" sz="3200" dirty="0">
              <a:solidFill>
                <a:srgbClr val="000099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10" descr="DSC_033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02821" y="4020805"/>
            <a:ext cx="2476273" cy="1591082"/>
          </a:xfrm>
          <a:noFill/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004048" y="5611887"/>
            <a:ext cx="33274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0" dirty="0">
                <a:solidFill>
                  <a:schemeClr val="tx1"/>
                </a:solidFill>
              </a:rPr>
              <a:t>相片來源：</a:t>
            </a:r>
            <a:r>
              <a:rPr kumimoji="1" lang="zh-HK" altLang="en-US" sz="2000" b="0" dirty="0">
                <a:solidFill>
                  <a:schemeClr val="tx1"/>
                </a:solidFill>
              </a:rPr>
              <a:t>食物環境</a:t>
            </a:r>
            <a:r>
              <a:rPr kumimoji="1" lang="zh-TW" altLang="en-US" sz="2000" b="0" dirty="0">
                <a:solidFill>
                  <a:schemeClr val="tx1"/>
                </a:solidFill>
              </a:rPr>
              <a:t>衞</a:t>
            </a:r>
            <a:r>
              <a:rPr kumimoji="1" lang="zh-TW" altLang="zh-HK" sz="2000" b="0" dirty="0">
                <a:solidFill>
                  <a:schemeClr val="tx1"/>
                </a:solidFill>
              </a:rPr>
              <a:t>生</a:t>
            </a:r>
            <a:r>
              <a:rPr kumimoji="1" lang="zh-TW" altLang="en-US" sz="2000" b="0" dirty="0">
                <a:solidFill>
                  <a:schemeClr val="tx1"/>
                </a:solidFill>
              </a:rPr>
              <a:t>署</a:t>
            </a:r>
            <a:r>
              <a:rPr kumimoji="1" lang="zh-TW" altLang="zh-HK" sz="2000" b="0" dirty="0">
                <a:solidFill>
                  <a:schemeClr val="tx1"/>
                </a:solidFill>
              </a:rPr>
              <a:t> </a:t>
            </a:r>
            <a:endParaRPr kumimoji="1" lang="en-US" altLang="zh-TW" sz="2000" b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855" y="1265595"/>
            <a:ext cx="1927785" cy="2755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2" name="Rectangle 4"/>
          <p:cNvSpPr>
            <a:spLocks noChangeArrowheads="1"/>
          </p:cNvSpPr>
          <p:nvPr/>
        </p:nvSpPr>
        <p:spPr bwMode="auto">
          <a:xfrm>
            <a:off x="467544" y="188640"/>
            <a:ext cx="7696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kumimoji="1" lang="zh-TW" altLang="en-US" dirty="0">
                <a:solidFill>
                  <a:srgbClr val="000099"/>
                </a:solidFill>
              </a:rPr>
              <a:t>健康教育</a:t>
            </a:r>
            <a:r>
              <a:rPr kumimoji="1" lang="zh-TW" altLang="en-US" dirty="0" smtClean="0">
                <a:solidFill>
                  <a:srgbClr val="000099"/>
                </a:solidFill>
              </a:rPr>
              <a:t>資源</a:t>
            </a:r>
            <a:endParaRPr kumimoji="1" lang="zh-TW" altLang="en-US" dirty="0">
              <a:solidFill>
                <a:srgbClr val="000099"/>
              </a:solidFill>
            </a:endParaRPr>
          </a:p>
        </p:txBody>
      </p:sp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323528" y="1301552"/>
            <a:ext cx="8496944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54013" algn="l"/>
              </a:tabLst>
            </a:pPr>
            <a:r>
              <a:rPr lang="zh-TW" altLang="en-US" sz="2400" b="0" dirty="0" smtClean="0">
                <a:solidFill>
                  <a:schemeClr val="bg2"/>
                </a:solidFill>
                <a:latin typeface="Tahoma" pitchFamily="34" charset="0"/>
              </a:rPr>
              <a:t>衞生</a:t>
            </a:r>
            <a:r>
              <a:rPr lang="zh-TW" altLang="en-US" sz="2400" b="0" dirty="0">
                <a:solidFill>
                  <a:schemeClr val="bg2"/>
                </a:solidFill>
                <a:latin typeface="Tahoma" pitchFamily="34" charset="0"/>
              </a:rPr>
              <a:t>防護</a:t>
            </a:r>
            <a:r>
              <a:rPr lang="zh-TW" altLang="en-US" sz="2400" b="0" dirty="0" smtClean="0">
                <a:solidFill>
                  <a:schemeClr val="bg2"/>
                </a:solidFill>
                <a:latin typeface="Tahoma" pitchFamily="34" charset="0"/>
              </a:rPr>
              <a:t>中心 登革熱</a:t>
            </a:r>
            <a:r>
              <a:rPr lang="zh-TW" altLang="en-US" sz="2400" b="0" dirty="0">
                <a:solidFill>
                  <a:schemeClr val="bg2"/>
                </a:solidFill>
                <a:latin typeface="Tahoma" pitchFamily="34" charset="0"/>
              </a:rPr>
              <a:t>專題</a:t>
            </a:r>
            <a:r>
              <a:rPr lang="zh-TW" altLang="en-US" sz="2400" b="0" dirty="0" smtClean="0">
                <a:solidFill>
                  <a:schemeClr val="bg2"/>
                </a:solidFill>
                <a:latin typeface="Tahoma" pitchFamily="34" charset="0"/>
              </a:rPr>
              <a:t>網頁</a:t>
            </a:r>
            <a:endParaRPr lang="en-US" altLang="zh-TW" sz="2400" b="0" dirty="0" smtClean="0">
              <a:solidFill>
                <a:schemeClr val="bg2"/>
              </a:solidFill>
              <a:latin typeface="Tahoma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0000"/>
              <a:tabLst>
                <a:tab pos="354013" algn="l"/>
              </a:tabLst>
            </a:pPr>
            <a:r>
              <a:rPr kumimoji="1" lang="en-US" altLang="zh-TW" sz="2000" b="0" u="sng" dirty="0" smtClean="0"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kumimoji="1" lang="en-US" altLang="zh-TW" sz="2000" b="0" u="sng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kumimoji="1" lang="en-US" altLang="zh-TW" sz="2000" b="0" u="sng" dirty="0" smtClean="0">
                <a:latin typeface="Arial" pitchFamily="34" charset="0"/>
                <a:cs typeface="Arial" pitchFamily="34" charset="0"/>
                <a:hlinkClick r:id="rId3"/>
              </a:rPr>
              <a:t>www.chp.gov.hk/tc/features/38847.html</a:t>
            </a:r>
            <a:endParaRPr kumimoji="1" lang="en-US" altLang="zh-TW" sz="2000" b="0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tabLst>
                <a:tab pos="354013" algn="l"/>
              </a:tabLst>
            </a:pPr>
            <a:r>
              <a:rPr kumimoji="1" lang="en-US" altLang="zh-TW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zh-TW" altLang="en-US" sz="1000" b="0" dirty="0" smtClean="0">
                <a:solidFill>
                  <a:schemeClr val="bg2"/>
                </a:solidFill>
                <a:latin typeface="Tahoma" pitchFamily="34" charset="0"/>
              </a:rPr>
              <a:t> </a:t>
            </a:r>
            <a:endParaRPr lang="en-US" altLang="zh-TW" sz="1000" b="0" dirty="0" smtClean="0">
              <a:solidFill>
                <a:schemeClr val="bg2"/>
              </a:solidFill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54013" algn="l"/>
              </a:tabLst>
            </a:pPr>
            <a:r>
              <a:rPr kumimoji="1" lang="zh-TW" altLang="en-US" sz="2400" b="0" dirty="0" smtClean="0">
                <a:solidFill>
                  <a:schemeClr val="bg2"/>
                </a:solidFill>
              </a:rPr>
              <a:t>旅遊</a:t>
            </a:r>
            <a:r>
              <a:rPr kumimoji="1" lang="zh-TW" altLang="en-US" sz="2400" b="0" dirty="0">
                <a:solidFill>
                  <a:schemeClr val="bg2"/>
                </a:solidFill>
              </a:rPr>
              <a:t>健康</a:t>
            </a:r>
            <a:r>
              <a:rPr kumimoji="1" lang="zh-TW" altLang="en-US" sz="2400" b="0" dirty="0" smtClean="0">
                <a:solidFill>
                  <a:schemeClr val="bg2"/>
                </a:solidFill>
              </a:rPr>
              <a:t>服務</a:t>
            </a:r>
            <a:r>
              <a:rPr lang="zh-TW" altLang="en-US" sz="2400" b="0" dirty="0" smtClean="0">
                <a:solidFill>
                  <a:schemeClr val="bg2"/>
                </a:solidFill>
                <a:latin typeface="Tahoma" pitchFamily="34" charset="0"/>
              </a:rPr>
              <a:t>網頁 </a:t>
            </a:r>
            <a:r>
              <a:rPr kumimoji="1" lang="en-US" altLang="en-US" sz="2000" b="0" u="sng" dirty="0" smtClean="0">
                <a:latin typeface="Arial" pitchFamily="34" charset="0"/>
                <a:cs typeface="Arial" pitchFamily="34" charset="0"/>
                <a:hlinkClick r:id="rId4"/>
              </a:rPr>
              <a:t>www.travelhealth.gov.hk</a:t>
            </a:r>
            <a:endParaRPr kumimoji="1" lang="en-US" altLang="en-US" sz="2000" b="0" u="sng" dirty="0" smtClean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20000"/>
              </a:spcBef>
              <a:buClr>
                <a:schemeClr val="folHlink"/>
              </a:buClr>
              <a:buSzPct val="60000"/>
              <a:tabLst>
                <a:tab pos="354013" algn="l"/>
              </a:tabLst>
            </a:pPr>
            <a:endParaRPr kumimoji="1" lang="en-US" altLang="en-US" sz="2000" b="0" u="sng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tabLst>
                <a:tab pos="354013" algn="l"/>
              </a:tabLst>
            </a:pPr>
            <a:r>
              <a:rPr lang="zh-TW" altLang="en-US" sz="1000" b="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54013" algn="l"/>
              </a:tabLst>
            </a:pPr>
            <a:r>
              <a:rPr lang="zh-TW" altLang="en-US" sz="2400" b="0" dirty="0" smtClean="0">
                <a:solidFill>
                  <a:schemeClr val="bg2"/>
                </a:solidFill>
                <a:latin typeface="Tahoma" pitchFamily="34" charset="0"/>
              </a:rPr>
              <a:t>衞生防護中心</a:t>
            </a:r>
            <a:r>
              <a:rPr lang="en-US" altLang="zh-TW" sz="2400" b="0" dirty="0" smtClean="0">
                <a:solidFill>
                  <a:schemeClr val="bg2"/>
                </a:solidFill>
                <a:latin typeface="Tahoma" pitchFamily="34" charset="0"/>
              </a:rPr>
              <a:t>Facebook</a:t>
            </a:r>
            <a:r>
              <a:rPr lang="zh-TW" altLang="en-US" sz="2400" b="0" dirty="0" smtClean="0">
                <a:solidFill>
                  <a:schemeClr val="bg2"/>
                </a:solidFill>
                <a:latin typeface="Tahoma" pitchFamily="34" charset="0"/>
              </a:rPr>
              <a:t>專頁</a:t>
            </a:r>
            <a:endParaRPr lang="en-US" altLang="zh-TW" sz="2400" b="0" dirty="0" smtClean="0">
              <a:solidFill>
                <a:schemeClr val="bg2"/>
              </a:solidFill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54013" algn="l"/>
              </a:tabLst>
            </a:pPr>
            <a:endParaRPr lang="en-US" altLang="zh-TW" sz="2400" b="0" dirty="0" smtClean="0">
              <a:solidFill>
                <a:schemeClr val="bg2"/>
              </a:solidFill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54013" algn="l"/>
              </a:tabLst>
            </a:pPr>
            <a:r>
              <a:rPr lang="zh-TW" altLang="en-US" sz="2400" b="0" dirty="0" smtClean="0">
                <a:solidFill>
                  <a:schemeClr val="bg2"/>
                </a:solidFill>
                <a:latin typeface="Tahoma" pitchFamily="34" charset="0"/>
              </a:rPr>
              <a:t>衞生防護中心</a:t>
            </a:r>
            <a:r>
              <a:rPr lang="en-US" altLang="zh-TW" sz="2400" b="0" dirty="0" smtClean="0">
                <a:solidFill>
                  <a:schemeClr val="bg2"/>
                </a:solidFill>
                <a:latin typeface="Tahoma" pitchFamily="34" charset="0"/>
              </a:rPr>
              <a:t>YouTube</a:t>
            </a:r>
            <a:r>
              <a:rPr lang="zh-TW" altLang="en-US" sz="2400" b="0" dirty="0" smtClean="0">
                <a:solidFill>
                  <a:schemeClr val="bg2"/>
                </a:solidFill>
                <a:latin typeface="Tahoma" pitchFamily="34" charset="0"/>
              </a:rPr>
              <a:t>頻道</a:t>
            </a:r>
            <a:endParaRPr lang="en-US" altLang="zh-TW" sz="2400" b="0" dirty="0" smtClean="0">
              <a:solidFill>
                <a:schemeClr val="bg2"/>
              </a:solidFill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54013" algn="l"/>
              </a:tabLst>
            </a:pPr>
            <a:endParaRPr lang="en-US" altLang="zh-TW" sz="2400" b="0" dirty="0" smtClean="0">
              <a:solidFill>
                <a:schemeClr val="bg2"/>
              </a:solidFill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54013" algn="l"/>
              </a:tabLst>
            </a:pPr>
            <a:r>
              <a:rPr lang="zh-TW" altLang="en-US" sz="2400" b="0" dirty="0" smtClean="0">
                <a:solidFill>
                  <a:schemeClr val="bg2"/>
                </a:solidFill>
                <a:latin typeface="Tahoma" pitchFamily="34" charset="0"/>
              </a:rPr>
              <a:t>衞</a:t>
            </a:r>
            <a:r>
              <a:rPr lang="zh-TW" altLang="en-US" sz="2400" b="0" dirty="0">
                <a:solidFill>
                  <a:schemeClr val="bg2"/>
                </a:solidFill>
                <a:latin typeface="Tahoma" pitchFamily="34" charset="0"/>
              </a:rPr>
              <a:t>生</a:t>
            </a:r>
            <a:r>
              <a:rPr lang="zh-TW" altLang="en-US" sz="2400" b="0" dirty="0" smtClean="0">
                <a:solidFill>
                  <a:schemeClr val="bg2"/>
                </a:solidFill>
                <a:latin typeface="Tahoma" pitchFamily="34" charset="0"/>
              </a:rPr>
              <a:t>署健康教育專線</a:t>
            </a:r>
          </a:p>
          <a:p>
            <a:pPr algn="l">
              <a:buClr>
                <a:schemeClr val="folHlink"/>
              </a:buClr>
              <a:buSzPct val="60000"/>
              <a:tabLst>
                <a:tab pos="354013" algn="l"/>
              </a:tabLst>
            </a:pPr>
            <a:r>
              <a:rPr lang="en-US" altLang="zh-TW" sz="2400" b="0" dirty="0" smtClean="0">
                <a:solidFill>
                  <a:schemeClr val="bg2"/>
                </a:solidFill>
                <a:latin typeface="Tahoma" pitchFamily="34" charset="0"/>
              </a:rPr>
              <a:t>	</a:t>
            </a:r>
            <a:r>
              <a:rPr kumimoji="1" lang="en-US" altLang="zh-TW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zh-TW" altLang="en-US" sz="2400" b="0" dirty="0" smtClean="0">
                <a:latin typeface="Tahoma" pitchFamily="34" charset="0"/>
                <a:cs typeface="Arial" pitchFamily="34" charset="0"/>
              </a:rPr>
              <a:t>☎ </a:t>
            </a:r>
            <a:r>
              <a:rPr kumimoji="1" lang="en-US" altLang="zh-TW" sz="2400" b="0" dirty="0">
                <a:latin typeface="Arial" pitchFamily="34" charset="0"/>
                <a:cs typeface="Arial" pitchFamily="34" charset="0"/>
              </a:rPr>
              <a:t>2833 </a:t>
            </a:r>
            <a:r>
              <a:rPr kumimoji="1" lang="en-US" altLang="zh-TW" sz="2400" b="0" dirty="0" smtClean="0">
                <a:latin typeface="Arial" pitchFamily="34" charset="0"/>
                <a:cs typeface="Arial" pitchFamily="34" charset="0"/>
              </a:rPr>
              <a:t>0111</a:t>
            </a:r>
            <a:endParaRPr kumimoji="1" lang="en-US" altLang="zh-TW" sz="2400" b="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354013" algn="l"/>
              </a:tabLst>
            </a:pPr>
            <a:endParaRPr lang="en-US" altLang="zh-TW" sz="2400" b="0" dirty="0" smtClean="0"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354013" algn="l"/>
              </a:tabLst>
            </a:pPr>
            <a:endParaRPr lang="en-US" altLang="zh-TW" sz="2400" b="0" dirty="0" smtClean="0"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tabLst>
                <a:tab pos="354013" algn="l"/>
              </a:tabLst>
            </a:pPr>
            <a:endParaRPr lang="en-US" altLang="zh-HK" sz="2400" b="0" dirty="0">
              <a:latin typeface="Tahoma" pitchFamily="34" charset="0"/>
            </a:endParaRPr>
          </a:p>
        </p:txBody>
      </p:sp>
      <p:pic>
        <p:nvPicPr>
          <p:cNvPr id="5" name="Picture 2" descr="登革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201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2564904"/>
            <a:ext cx="2209524" cy="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3212976"/>
            <a:ext cx="1714500" cy="98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4293096"/>
            <a:ext cx="183832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編號版面配置區 1"/>
          <p:cNvSpPr txBox="1">
            <a:spLocks noGrp="1"/>
          </p:cNvSpPr>
          <p:nvPr/>
        </p:nvSpPr>
        <p:spPr bwMode="auto">
          <a:xfrm>
            <a:off x="1325563" y="4929188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8C024867-CF8F-4B31-995D-A99CE0ED3C04}" type="slidenum">
              <a:rPr lang="zh-HK" altLang="en-US" sz="1400">
                <a:solidFill>
                  <a:srgbClr val="FFFFFF"/>
                </a:solidFill>
                <a:latin typeface="Tahoma" pitchFamily="34" charset="0"/>
              </a:rPr>
              <a:pPr/>
              <a:t>21</a:t>
            </a:fld>
            <a:endParaRPr lang="zh-HK" altLang="en-US" sz="1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5060" name="標題 6"/>
          <p:cNvSpPr txBox="1">
            <a:spLocks/>
          </p:cNvSpPr>
          <p:nvPr/>
        </p:nvSpPr>
        <p:spPr bwMode="auto">
          <a:xfrm>
            <a:off x="1403648" y="2636912"/>
            <a:ext cx="5256213" cy="114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742950" lvl="1" indent="-285750" algn="l"/>
            <a:r>
              <a:rPr lang="zh-CN" altLang="en-US" sz="6000" dirty="0">
                <a:solidFill>
                  <a:srgbClr val="000099"/>
                </a:solidFill>
                <a:latin typeface="Tahoma" pitchFamily="34" charset="0"/>
              </a:rPr>
              <a:t>謝謝</a:t>
            </a:r>
            <a:r>
              <a:rPr lang="zh-CN" altLang="en-US" sz="6000" dirty="0" smtClean="0">
                <a:solidFill>
                  <a:srgbClr val="000099"/>
                </a:solidFill>
                <a:latin typeface="Tahoma" pitchFamily="34" charset="0"/>
              </a:rPr>
              <a:t>！</a:t>
            </a:r>
            <a:endParaRPr lang="en-US" altLang="zh-CN" sz="6000" dirty="0" smtClean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362200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6136" y="472514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chemeClr val="bg2"/>
                </a:solidFill>
                <a:latin typeface="Tahoma" pitchFamily="34" charset="0"/>
              </a:rPr>
              <a:t>登革熱專題網頁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500" cy="985415"/>
          </a:xfrm>
        </p:spPr>
        <p:txBody>
          <a:bodyPr/>
          <a:lstStyle/>
          <a:p>
            <a:r>
              <a:rPr kumimoji="0" lang="zh-TW" altLang="en-US" b="1" dirty="0" smtClean="0">
                <a:solidFill>
                  <a:srgbClr val="000099"/>
                </a:solidFill>
                <a:latin typeface="華康中黑體" pitchFamily="49" charset="-120"/>
              </a:rPr>
              <a:t>傳播途徑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17154"/>
            <a:ext cx="5184576" cy="4876142"/>
          </a:xfrm>
        </p:spPr>
        <p:txBody>
          <a:bodyPr/>
          <a:lstStyle/>
          <a:p>
            <a:pPr lvl="0">
              <a:lnSpc>
                <a:spcPct val="90000"/>
              </a:lnSpc>
              <a:buClr>
                <a:srgbClr val="3333CC"/>
              </a:buClr>
            </a:pPr>
            <a:r>
              <a:rPr lang="zh-TW" altLang="en-US" sz="2400" dirty="0"/>
              <a:t>透過帶有登革熱病毒的</a:t>
            </a:r>
            <a:r>
              <a:rPr lang="zh-TW" altLang="en-US" sz="2400" dirty="0">
                <a:solidFill>
                  <a:srgbClr val="FF0000"/>
                </a:solidFill>
              </a:rPr>
              <a:t>雌性伊蚊</a:t>
            </a:r>
            <a:r>
              <a:rPr lang="zh-TW" altLang="en-US" sz="2400" dirty="0"/>
              <a:t>叮咬而傳染給</a:t>
            </a:r>
            <a:r>
              <a:rPr lang="zh-TW" altLang="en-US" sz="2400" dirty="0" smtClean="0"/>
              <a:t>人類</a:t>
            </a:r>
            <a:endParaRPr lang="en-US" altLang="zh-TW" sz="2400" dirty="0" smtClean="0"/>
          </a:p>
          <a:p>
            <a:pPr lvl="0">
              <a:lnSpc>
                <a:spcPct val="90000"/>
              </a:lnSpc>
              <a:buClr>
                <a:srgbClr val="3333CC"/>
              </a:buClr>
            </a:pPr>
            <a:r>
              <a:rPr lang="zh-TW" altLang="en-US" sz="2400" dirty="0"/>
              <a:t>當登革熱患者被病媒蚊叮咬後，病媒蚊便會帶有病毒，若再叮咬其他人，便有機會將病毒傳播</a:t>
            </a:r>
            <a:endParaRPr lang="en-US" altLang="zh-TW" sz="2400" dirty="0" smtClean="0"/>
          </a:p>
          <a:p>
            <a:pPr>
              <a:lnSpc>
                <a:spcPct val="90000"/>
              </a:lnSpc>
              <a:buClr>
                <a:srgbClr val="3333CC"/>
              </a:buClr>
            </a:pPr>
            <a:r>
              <a:rPr lang="zh-TW" altLang="en-US" sz="2400" dirty="0" smtClean="0">
                <a:solidFill>
                  <a:srgbClr val="FF0000"/>
                </a:solidFill>
              </a:rPr>
              <a:t>並不會直接經由</a:t>
            </a:r>
            <a:r>
              <a:rPr lang="zh-TW" altLang="en-US" sz="2400" dirty="0">
                <a:solidFill>
                  <a:srgbClr val="FF0000"/>
                </a:solidFill>
              </a:rPr>
              <a:t>人與人之間</a:t>
            </a:r>
            <a:r>
              <a:rPr lang="zh-TW" altLang="en-US" sz="2400" dirty="0" smtClean="0">
                <a:solidFill>
                  <a:srgbClr val="FF0000"/>
                </a:solidFill>
              </a:rPr>
              <a:t>傳播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Clr>
                <a:srgbClr val="3333CC"/>
              </a:buClr>
              <a:buNone/>
            </a:pPr>
            <a:r>
              <a:rPr lang="zh-CN" altLang="en-US" sz="2400" dirty="0">
                <a:solidFill>
                  <a:schemeClr val="bg2"/>
                </a:solidFill>
              </a:rPr>
              <a:t>（</a:t>
            </a:r>
            <a:r>
              <a:rPr lang="zh-CN" altLang="en-US" sz="2400" dirty="0" smtClean="0">
                <a:solidFill>
                  <a:schemeClr val="bg2"/>
                </a:solidFill>
              </a:rPr>
              <a:t>但</a:t>
            </a:r>
            <a:r>
              <a:rPr lang="zh-TW" altLang="en-US" sz="2400" dirty="0" smtClean="0">
                <a:solidFill>
                  <a:schemeClr val="bg2"/>
                </a:solidFill>
                <a:latin typeface="Arial" panose="020B0604020202020204" pitchFamily="34" charset="0"/>
              </a:rPr>
              <a:t>有</a:t>
            </a:r>
            <a:r>
              <a:rPr lang="zh-TW" altLang="en-US" sz="2400" dirty="0">
                <a:solidFill>
                  <a:schemeClr val="bg2"/>
                </a:solidFill>
                <a:latin typeface="Arial" panose="020B0604020202020204" pitchFamily="34" charset="0"/>
              </a:rPr>
              <a:t>證據顯示登革熱病毒有輕微機會經母嬰傳播從懷孕母親傳染給她的</a:t>
            </a:r>
            <a:r>
              <a:rPr lang="zh-TW" altLang="en-US" sz="2400" dirty="0" smtClean="0">
                <a:solidFill>
                  <a:schemeClr val="bg2"/>
                </a:solidFill>
                <a:latin typeface="Arial" panose="020B0604020202020204" pitchFamily="34" charset="0"/>
              </a:rPr>
              <a:t>嬰兒</a:t>
            </a:r>
            <a:r>
              <a:rPr lang="zh-CN" altLang="en-US" sz="2400" dirty="0" smtClean="0">
                <a:solidFill>
                  <a:schemeClr val="bg2"/>
                </a:solidFill>
                <a:latin typeface="Arial" panose="020B0604020202020204" pitchFamily="34" charset="0"/>
              </a:rPr>
              <a:t>）</a:t>
            </a:r>
            <a:endParaRPr lang="en-US" altLang="zh-CN" sz="2400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Clr>
                <a:srgbClr val="3333CC"/>
              </a:buClr>
            </a:pPr>
            <a:r>
              <a:rPr lang="zh-TW" altLang="en-US" sz="2400" dirty="0" smtClean="0">
                <a:solidFill>
                  <a:srgbClr val="000000"/>
                </a:solidFill>
              </a:rPr>
              <a:t>在本港</a:t>
            </a:r>
            <a:r>
              <a:rPr lang="zh-TW" altLang="en-US" sz="2400" dirty="0">
                <a:solidFill>
                  <a:srgbClr val="000000"/>
                </a:solidFill>
              </a:rPr>
              <a:t>，</a:t>
            </a:r>
            <a:r>
              <a:rPr lang="zh-TW" altLang="en-US" sz="2400" dirty="0" smtClean="0">
                <a:solidFill>
                  <a:srgbClr val="000000"/>
                </a:solidFill>
              </a:rPr>
              <a:t>登革熱的主要傳播媒介是</a:t>
            </a:r>
            <a:r>
              <a:rPr lang="zh-TW" altLang="en-US" sz="2400" b="1" dirty="0">
                <a:solidFill>
                  <a:srgbClr val="FF0000"/>
                </a:solidFill>
              </a:rPr>
              <a:t>白紋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伊蚊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rgbClr val="3333CC"/>
              </a:buClr>
            </a:pPr>
            <a:r>
              <a:rPr lang="zh-TW" altLang="en-US" sz="2400" dirty="0" smtClean="0"/>
              <a:t>近年</a:t>
            </a:r>
            <a:r>
              <a:rPr lang="zh-CN" altLang="en-US" sz="2400" dirty="0" smtClean="0"/>
              <a:t>在本港</a:t>
            </a:r>
            <a:r>
              <a:rPr lang="zh-TW" altLang="en-US" sz="2400" dirty="0" smtClean="0"/>
              <a:t>並未有</a:t>
            </a:r>
            <a:r>
              <a:rPr lang="zh-TW" altLang="en-US" sz="2400" dirty="0"/>
              <a:t>發現埃及伊蚊</a:t>
            </a:r>
            <a:endParaRPr lang="en-US" altLang="zh-TW" sz="2400" dirty="0"/>
          </a:p>
          <a:p>
            <a:pPr lvl="0">
              <a:lnSpc>
                <a:spcPct val="90000"/>
              </a:lnSpc>
              <a:buClr>
                <a:srgbClr val="3333CC"/>
              </a:buClr>
            </a:pPr>
            <a:endParaRPr lang="en-US" altLang="zh-TW" sz="28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844824"/>
            <a:ext cx="2697857" cy="302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60" y="513920"/>
            <a:ext cx="8064500" cy="766415"/>
          </a:xfrm>
        </p:spPr>
        <p:txBody>
          <a:bodyPr/>
          <a:lstStyle/>
          <a:p>
            <a:r>
              <a:rPr kumimoji="0" lang="zh-TW" altLang="en-US" b="1" dirty="0">
                <a:solidFill>
                  <a:srgbClr val="000099"/>
                </a:solidFill>
                <a:latin typeface="華康中黑體" pitchFamily="49" charset="-120"/>
              </a:rPr>
              <a:t>病徵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62919" y="71360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ea typeface="華康中黑體"/>
              </a:rPr>
              <a:t>潛伏期</a:t>
            </a:r>
            <a:r>
              <a:rPr lang="zh-TW" altLang="en-US" sz="2000" dirty="0">
                <a:solidFill>
                  <a:schemeClr val="tx1"/>
                </a:solidFill>
                <a:ea typeface="華康中黑體"/>
              </a:rPr>
              <a:t>為</a:t>
            </a:r>
            <a:r>
              <a:rPr lang="en-US" altLang="zh-TW" sz="2000" dirty="0">
                <a:solidFill>
                  <a:schemeClr val="tx1"/>
                </a:solidFill>
                <a:ea typeface="華康中黑體"/>
              </a:rPr>
              <a:t>3</a:t>
            </a:r>
            <a:r>
              <a:rPr lang="zh-TW" altLang="en-US" sz="2000" dirty="0">
                <a:solidFill>
                  <a:schemeClr val="tx1"/>
                </a:solidFill>
                <a:ea typeface="華康中黑體"/>
              </a:rPr>
              <a:t>至</a:t>
            </a:r>
            <a:r>
              <a:rPr lang="en-US" altLang="zh-TW" sz="2000" dirty="0">
                <a:solidFill>
                  <a:schemeClr val="tx1"/>
                </a:solidFill>
                <a:ea typeface="華康中黑體"/>
              </a:rPr>
              <a:t>14</a:t>
            </a:r>
            <a:r>
              <a:rPr lang="zh-TW" altLang="en-US" sz="2000" dirty="0">
                <a:solidFill>
                  <a:schemeClr val="tx1"/>
                </a:solidFill>
                <a:ea typeface="華康中黑體"/>
              </a:rPr>
              <a:t>日，通常為</a:t>
            </a:r>
            <a:r>
              <a:rPr lang="en-US" altLang="zh-TW" sz="2000" dirty="0">
                <a:solidFill>
                  <a:schemeClr val="tx1"/>
                </a:solidFill>
                <a:ea typeface="華康中黑體"/>
              </a:rPr>
              <a:t>4</a:t>
            </a:r>
            <a:r>
              <a:rPr lang="zh-TW" altLang="en-US" sz="2000" dirty="0">
                <a:solidFill>
                  <a:schemeClr val="tx1"/>
                </a:solidFill>
                <a:ea typeface="華康中黑體"/>
              </a:rPr>
              <a:t>至</a:t>
            </a:r>
            <a:r>
              <a:rPr lang="en-US" altLang="zh-TW" sz="2000" dirty="0">
                <a:solidFill>
                  <a:schemeClr val="tx1"/>
                </a:solidFill>
                <a:ea typeface="華康中黑體"/>
              </a:rPr>
              <a:t>7</a:t>
            </a:r>
            <a:r>
              <a:rPr lang="zh-TW" altLang="en-US" sz="2000" dirty="0">
                <a:solidFill>
                  <a:schemeClr val="tx1"/>
                </a:solidFill>
                <a:ea typeface="華康中黑體"/>
              </a:rPr>
              <a:t>日</a:t>
            </a:r>
            <a:endParaRPr lang="en-GB" sz="2000" dirty="0">
              <a:solidFill>
                <a:schemeClr val="tx1"/>
              </a:solidFill>
              <a:ea typeface="華康中黑體"/>
            </a:endParaRPr>
          </a:p>
        </p:txBody>
      </p:sp>
      <p:pic>
        <p:nvPicPr>
          <p:cNvPr id="13" name="Picture 8" descr="C:\Users\mok4\Documents\kisspng-fever-computer-icons-symptom-patient-clip-art-fever-icons-cliparts-5aae1d0820d2c5.36233152152136013613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3" y="1419454"/>
            <a:ext cx="1757809" cy="1757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/>
          <p:nvPr/>
        </p:nvSpPr>
        <p:spPr>
          <a:xfrm>
            <a:off x="1071817" y="3177263"/>
            <a:ext cx="800219" cy="461665"/>
          </a:xfrm>
          <a:prstGeom prst="rect">
            <a:avLst/>
          </a:prstGeom>
          <a:solidFill>
            <a:srgbClr val="2D5CE7"/>
          </a:solidFill>
          <a:ln w="38100" cap="flat" cmpd="sng" algn="ctr">
            <a:solidFill>
              <a:srgbClr val="2D5CE7">
                <a:shade val="50000"/>
              </a:srgbClr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高燒</a:t>
            </a:r>
          </a:p>
        </p:txBody>
      </p:sp>
      <p:pic>
        <p:nvPicPr>
          <p:cNvPr id="18" name="Picture 5" descr="Image result for headache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34" y="1428926"/>
            <a:ext cx="1776562" cy="177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4"/>
          <p:cNvSpPr/>
          <p:nvPr/>
        </p:nvSpPr>
        <p:spPr>
          <a:xfrm>
            <a:off x="3047146" y="3235734"/>
            <a:ext cx="1415773" cy="461665"/>
          </a:xfrm>
          <a:prstGeom prst="rect">
            <a:avLst/>
          </a:prstGeom>
          <a:solidFill>
            <a:srgbClr val="2D5CE7"/>
          </a:solidFill>
          <a:ln w="38100" cap="flat" cmpd="sng" algn="ctr">
            <a:solidFill>
              <a:srgbClr val="2D5CE7">
                <a:shade val="50000"/>
              </a:srgbClr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嚴重頭痛</a:t>
            </a:r>
          </a:p>
        </p:txBody>
      </p:sp>
      <p:sp>
        <p:nvSpPr>
          <p:cNvPr id="30" name="橢圓 1"/>
          <p:cNvSpPr/>
          <p:nvPr/>
        </p:nvSpPr>
        <p:spPr bwMode="auto">
          <a:xfrm>
            <a:off x="5271384" y="3802876"/>
            <a:ext cx="1818932" cy="1720933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2D5CE7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標楷體" pitchFamily="65" charset="-120"/>
              <a:cs typeface="Arial" charset="0"/>
            </a:endParaRPr>
          </a:p>
        </p:txBody>
      </p:sp>
      <p:pic>
        <p:nvPicPr>
          <p:cNvPr id="31" name="Picture 7" descr="Image result for eye pain icon 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2D5CE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1262" y="3983366"/>
            <a:ext cx="1359175" cy="13599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7"/>
          <p:cNvSpPr/>
          <p:nvPr/>
        </p:nvSpPr>
        <p:spPr>
          <a:xfrm>
            <a:off x="5319074" y="5564132"/>
            <a:ext cx="1723550" cy="461665"/>
          </a:xfrm>
          <a:prstGeom prst="rect">
            <a:avLst/>
          </a:prstGeom>
          <a:solidFill>
            <a:srgbClr val="2D5CE7"/>
          </a:solidFill>
          <a:ln w="38100" cap="flat" cmpd="sng" algn="ctr">
            <a:solidFill>
              <a:srgbClr val="2D5CE7">
                <a:shade val="50000"/>
              </a:srgbClr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眼窩後疼痛</a:t>
            </a:r>
          </a:p>
        </p:txBody>
      </p:sp>
      <p:pic>
        <p:nvPicPr>
          <p:cNvPr id="32" name="Picture 11" descr="Image result for muscle pain icon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3" y="3713779"/>
            <a:ext cx="1752599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9"/>
          <p:cNvSpPr/>
          <p:nvPr/>
        </p:nvSpPr>
        <p:spPr>
          <a:xfrm>
            <a:off x="458869" y="5510997"/>
            <a:ext cx="2031325" cy="461665"/>
          </a:xfrm>
          <a:prstGeom prst="rect">
            <a:avLst/>
          </a:prstGeom>
          <a:solidFill>
            <a:srgbClr val="2D5CE7"/>
          </a:solidFill>
          <a:ln w="38100" cap="flat" cmpd="sng" algn="ctr">
            <a:solidFill>
              <a:srgbClr val="2D5CE7">
                <a:shade val="50000"/>
              </a:srgbClr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肌肉及關節痛</a:t>
            </a:r>
          </a:p>
        </p:txBody>
      </p:sp>
      <p:pic>
        <p:nvPicPr>
          <p:cNvPr id="34" name="Picture 9" descr="Image result for vomiting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58" y="3697399"/>
            <a:ext cx="1884927" cy="1884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矩形 10"/>
          <p:cNvSpPr/>
          <p:nvPr/>
        </p:nvSpPr>
        <p:spPr>
          <a:xfrm>
            <a:off x="2950940" y="5564133"/>
            <a:ext cx="1723549" cy="461665"/>
          </a:xfrm>
          <a:prstGeom prst="rect">
            <a:avLst/>
          </a:prstGeom>
          <a:solidFill>
            <a:srgbClr val="2D5CE7"/>
          </a:solidFill>
          <a:ln w="38100" cap="flat" cmpd="sng" algn="ctr">
            <a:solidFill>
              <a:srgbClr val="2D5CE7">
                <a:shade val="50000"/>
              </a:srgbClr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lang="zh-TW" altLang="en-US" sz="2400" b="0" kern="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噁心、嘔吐</a:t>
            </a:r>
            <a:endParaRPr kumimoji="0" lang="zh-TW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6" name="Picture 7" descr="C:\Users\mok4\Documents\kisspng-cutaneous-condition-skin-therapy-disease-pharmaceu-allergy-5ac19906a44bb2.59362430152263706267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69" y="1405664"/>
            <a:ext cx="1771599" cy="1771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矩形 11"/>
          <p:cNvSpPr/>
          <p:nvPr/>
        </p:nvSpPr>
        <p:spPr>
          <a:xfrm>
            <a:off x="5780741" y="3252114"/>
            <a:ext cx="800219" cy="461665"/>
          </a:xfrm>
          <a:prstGeom prst="rect">
            <a:avLst/>
          </a:prstGeom>
          <a:solidFill>
            <a:srgbClr val="2D5CE7"/>
          </a:solidFill>
          <a:ln w="38100" cap="flat" cmpd="sng" algn="ctr">
            <a:solidFill>
              <a:srgbClr val="2D5CE7">
                <a:shade val="50000"/>
              </a:srgbClr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出疹</a:t>
            </a:r>
          </a:p>
        </p:txBody>
      </p:sp>
      <p:sp>
        <p:nvSpPr>
          <p:cNvPr id="20" name="矩形 3"/>
          <p:cNvSpPr/>
          <p:nvPr/>
        </p:nvSpPr>
        <p:spPr>
          <a:xfrm>
            <a:off x="7566015" y="3638928"/>
            <a:ext cx="1107996" cy="830997"/>
          </a:xfrm>
          <a:prstGeom prst="rect">
            <a:avLst/>
          </a:prstGeom>
          <a:solidFill>
            <a:srgbClr val="2D5CE7"/>
          </a:solidFill>
          <a:ln w="38100" cap="flat" cmpd="sng" algn="ctr">
            <a:solidFill>
              <a:srgbClr val="2D5CE7">
                <a:shade val="50000"/>
              </a:srgbClr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lang="zh-TW" altLang="en-US" sz="2400" b="0" dirty="0" smtClean="0">
                <a:solidFill>
                  <a:schemeClr val="bg1"/>
                </a:solidFill>
              </a:rPr>
              <a:t>淋巴結</a:t>
            </a:r>
            <a:endParaRPr lang="en-US" altLang="zh-TW" sz="2400" b="0" dirty="0" smtClean="0">
              <a:solidFill>
                <a:schemeClr val="bg1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Tx/>
              <a:buFontTx/>
              <a:buNone/>
              <a:tabLst/>
              <a:defRPr/>
            </a:pPr>
            <a:r>
              <a:rPr lang="zh-TW" altLang="en-US" sz="2400" b="0" dirty="0" smtClean="0">
                <a:solidFill>
                  <a:schemeClr val="bg1"/>
                </a:solidFill>
              </a:rPr>
              <a:t>腫脹</a:t>
            </a:r>
            <a:endParaRPr kumimoji="0" lang="zh-TW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82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800"/>
            <a:ext cx="7421562" cy="4114800"/>
          </a:xfrm>
        </p:spPr>
        <p:txBody>
          <a:bodyPr/>
          <a:lstStyle/>
          <a:p>
            <a:r>
              <a:rPr lang="zh-TW" altLang="en-US" sz="2800" dirty="0">
                <a:latin typeface="+mn-ea"/>
              </a:rPr>
              <a:t>有些人在感染登革熱病毒後</a:t>
            </a:r>
            <a:r>
              <a:rPr lang="zh-TW" altLang="en-US" sz="2800" dirty="0" smtClean="0">
                <a:latin typeface="+mn-ea"/>
              </a:rPr>
              <a:t>，</a:t>
            </a:r>
            <a:endParaRPr lang="en-US" altLang="zh-TW" sz="2800" dirty="0">
              <a:latin typeface="+mn-ea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+mn-ea"/>
              </a:rPr>
              <a:t>   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可以</a:t>
            </a:r>
            <a:r>
              <a:rPr lang="zh-TW" altLang="en-US" sz="2800" dirty="0">
                <a:solidFill>
                  <a:srgbClr val="FF0000"/>
                </a:solidFill>
                <a:latin typeface="+mn-ea"/>
              </a:rPr>
              <a:t>沒有明顯的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</a:rPr>
              <a:t>病徵</a:t>
            </a:r>
            <a:endParaRPr lang="en-US" altLang="zh-TW" sz="280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2800" dirty="0" smtClean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800" dirty="0" smtClean="0">
                <a:latin typeface="+mn-ea"/>
              </a:rPr>
              <a:t>有些</a:t>
            </a:r>
            <a:r>
              <a:rPr lang="zh-TW" altLang="en-US" sz="2800" dirty="0">
                <a:latin typeface="+mn-ea"/>
              </a:rPr>
              <a:t>人則只會</a:t>
            </a:r>
            <a:r>
              <a:rPr lang="zh-TW" altLang="en-US" sz="2800" dirty="0" smtClean="0">
                <a:latin typeface="+mn-ea"/>
              </a:rPr>
              <a:t>有輕微</a:t>
            </a:r>
            <a:r>
              <a:rPr lang="zh-CN" altLang="en-US" sz="2800" dirty="0" smtClean="0">
                <a:latin typeface="+mn-ea"/>
              </a:rPr>
              <a:t>及不明確</a:t>
            </a:r>
            <a:r>
              <a:rPr lang="zh-TW" altLang="en-US" sz="2800" dirty="0" smtClean="0">
                <a:latin typeface="+mn-ea"/>
              </a:rPr>
              <a:t>病徵</a:t>
            </a:r>
            <a:endParaRPr lang="en-US" altLang="zh-TW" sz="2800" dirty="0" smtClean="0">
              <a:latin typeface="+mn-ea"/>
            </a:endParaRPr>
          </a:p>
          <a:p>
            <a:pPr lvl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CN" altLang="en-US" sz="2600" dirty="0" smtClean="0">
                <a:latin typeface="+mn-ea"/>
              </a:rPr>
              <a:t>如</a:t>
            </a:r>
            <a:r>
              <a:rPr lang="zh-TW" altLang="en-US" sz="2600" dirty="0" smtClean="0">
                <a:latin typeface="+mn-ea"/>
              </a:rPr>
              <a:t>發熱及</a:t>
            </a:r>
            <a:r>
              <a:rPr lang="zh-TW" altLang="en-US" sz="2600" dirty="0">
                <a:latin typeface="+mn-ea"/>
              </a:rPr>
              <a:t>出</a:t>
            </a:r>
            <a:r>
              <a:rPr lang="zh-TW" altLang="en-US" sz="2600" dirty="0" smtClean="0">
                <a:latin typeface="+mn-ea"/>
              </a:rPr>
              <a:t>疹</a:t>
            </a:r>
            <a:endParaRPr lang="en-GB" sz="2600" dirty="0">
              <a:latin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3" y="214313"/>
            <a:ext cx="8064500" cy="766415"/>
          </a:xfrm>
        </p:spPr>
        <p:txBody>
          <a:bodyPr/>
          <a:lstStyle/>
          <a:p>
            <a:r>
              <a:rPr kumimoji="0" lang="zh-TW" altLang="en-US" b="1" dirty="0">
                <a:solidFill>
                  <a:srgbClr val="000099"/>
                </a:solidFill>
                <a:latin typeface="華康中黑體" pitchFamily="49" charset="-120"/>
              </a:rPr>
              <a:t>病徵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3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136904" cy="4114800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</a:pPr>
            <a:r>
              <a:rPr lang="zh-TW" altLang="en-US" dirty="0">
                <a:latin typeface="華康中黑體" pitchFamily="49" charset="-120"/>
              </a:rPr>
              <a:t>第一次感染</a:t>
            </a:r>
            <a:r>
              <a:rPr lang="zh-TW" altLang="en-US" dirty="0" smtClean="0">
                <a:latin typeface="華康中黑體" pitchFamily="49" charset="-120"/>
              </a:rPr>
              <a:t>登革熱</a:t>
            </a:r>
            <a:endParaRPr lang="en-US" altLang="zh-TW" dirty="0">
              <a:latin typeface="華康中黑體" pitchFamily="49" charset="-120"/>
            </a:endParaRPr>
          </a:p>
          <a:p>
            <a:pPr lvl="2" eaLnBrk="1" hangingPunct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sz="2600" dirty="0" smtClean="0">
                <a:solidFill>
                  <a:srgbClr val="FF0000"/>
                </a:solidFill>
                <a:latin typeface="華康中黑體" pitchFamily="49" charset="-120"/>
              </a:rPr>
              <a:t>病情</a:t>
            </a:r>
            <a:r>
              <a:rPr lang="zh-TW" altLang="en-US" sz="2600" dirty="0">
                <a:solidFill>
                  <a:srgbClr val="FF0000"/>
                </a:solidFill>
                <a:latin typeface="華康中黑體" pitchFamily="49" charset="-120"/>
              </a:rPr>
              <a:t>一般都較輕</a:t>
            </a:r>
            <a:endParaRPr lang="en-US" altLang="zh-TW" sz="2600" dirty="0">
              <a:solidFill>
                <a:srgbClr val="FF0000"/>
              </a:solidFill>
              <a:latin typeface="華康中黑體" pitchFamily="49" charset="-120"/>
            </a:endParaRPr>
          </a:p>
          <a:p>
            <a:pPr lvl="2" eaLnBrk="1" hangingPunct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sz="2600" dirty="0">
                <a:latin typeface="華康中黑體" pitchFamily="49" charset="-120"/>
              </a:rPr>
              <a:t>病癒後對該血清型病毒會</a:t>
            </a:r>
            <a:r>
              <a:rPr lang="zh-TW" altLang="en-US" sz="2600" dirty="0" smtClean="0">
                <a:latin typeface="華康中黑體" pitchFamily="49" charset="-120"/>
              </a:rPr>
              <a:t>產生免疫能力</a:t>
            </a:r>
            <a:endParaRPr lang="en-US" altLang="zh-TW" sz="2600" dirty="0" smtClean="0">
              <a:latin typeface="華康中黑體" pitchFamily="49" charset="-120"/>
            </a:endParaRPr>
          </a:p>
          <a:p>
            <a:pPr lvl="2" eaLnBrk="1" hangingPunct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dirty="0"/>
              <a:t>但對其他三種血清型病毒只有部分和短暫的交叉免疫能力。</a:t>
            </a:r>
            <a:endParaRPr lang="en-US" altLang="zh-TW" sz="2600" dirty="0" smtClean="0">
              <a:latin typeface="華康中黑體" pitchFamily="49" charset="-120"/>
            </a:endParaRPr>
          </a:p>
          <a:p>
            <a:pPr marL="914400" lvl="2" indent="0" eaLnBrk="1" hangingPunct="1">
              <a:buClr>
                <a:schemeClr val="tx2"/>
              </a:buClr>
              <a:buNone/>
            </a:pPr>
            <a:endParaRPr lang="en-US" altLang="zh-TW" dirty="0" smtClean="0">
              <a:latin typeface="華康中黑體" pitchFamily="49" charset="-120"/>
            </a:endParaRPr>
          </a:p>
          <a:p>
            <a:pPr lvl="1" eaLnBrk="1" hangingPunct="1">
              <a:buClr>
                <a:schemeClr val="tx2"/>
              </a:buClr>
            </a:pPr>
            <a:r>
              <a:rPr lang="zh-TW" altLang="en-US" dirty="0" smtClean="0">
                <a:latin typeface="華康中黑體" pitchFamily="49" charset="-120"/>
              </a:rPr>
              <a:t>若</a:t>
            </a:r>
            <a:r>
              <a:rPr lang="zh-TW" altLang="en-US" dirty="0">
                <a:latin typeface="華康中黑體" pitchFamily="49" charset="-120"/>
              </a:rPr>
              <a:t>隨後感染其他血清型的登革熱病毒時</a:t>
            </a:r>
            <a:r>
              <a:rPr lang="zh-TW" altLang="en-US" dirty="0" smtClean="0">
                <a:latin typeface="華康中黑體" pitchFamily="49" charset="-120"/>
              </a:rPr>
              <a:t>，</a:t>
            </a:r>
            <a:endParaRPr lang="en-US" altLang="zh-TW" dirty="0" smtClean="0">
              <a:latin typeface="華康中黑體" pitchFamily="49" charset="-120"/>
            </a:endParaRPr>
          </a:p>
          <a:p>
            <a:pPr marL="457200" lvl="1" indent="0" eaLnBrk="1" hangingPunct="1">
              <a:buClr>
                <a:schemeClr val="tx2"/>
              </a:buClr>
              <a:buNone/>
            </a:pPr>
            <a:r>
              <a:rPr lang="en-US" altLang="zh-TW" dirty="0" smtClean="0">
                <a:latin typeface="華康中黑體" pitchFamily="49" charset="-120"/>
              </a:rPr>
              <a:t>  </a:t>
            </a:r>
            <a:r>
              <a:rPr lang="zh-TW" altLang="en-US" dirty="0" smtClean="0">
                <a:latin typeface="華康中黑體" pitchFamily="49" charset="-120"/>
              </a:rPr>
              <a:t>出現</a:t>
            </a:r>
            <a:r>
              <a:rPr lang="zh-TW" altLang="en-US" dirty="0">
                <a:solidFill>
                  <a:srgbClr val="FF0000"/>
                </a:solidFill>
                <a:latin typeface="華康中黑體" pitchFamily="49" charset="-120"/>
              </a:rPr>
              <a:t>重症登革熱的機會則較</a:t>
            </a:r>
            <a:r>
              <a:rPr lang="zh-TW" altLang="en-US" dirty="0" smtClean="0">
                <a:solidFill>
                  <a:srgbClr val="FF0000"/>
                </a:solidFill>
                <a:latin typeface="華康中黑體" pitchFamily="49" charset="-120"/>
              </a:rPr>
              <a:t>高</a:t>
            </a:r>
            <a:endParaRPr lang="en-US" altLang="zh-TW" dirty="0">
              <a:latin typeface="華康中黑體" pitchFamily="49" charset="-120"/>
            </a:endParaRPr>
          </a:p>
          <a:p>
            <a:pPr marL="457200" lvl="1" indent="0" algn="just" eaLnBrk="1" hangingPunct="1">
              <a:buClr>
                <a:schemeClr val="tx2"/>
              </a:buClr>
              <a:buNone/>
            </a:pPr>
            <a:endParaRPr lang="en-US" altLang="zh-TW" sz="3200" dirty="0">
              <a:latin typeface="華康中黑體" pitchFamily="49" charset="-12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574353"/>
            <a:ext cx="8064500" cy="766415"/>
          </a:xfrm>
        </p:spPr>
        <p:txBody>
          <a:bodyPr/>
          <a:lstStyle/>
          <a:p>
            <a:r>
              <a:rPr kumimoji="0" lang="zh-TW" altLang="en-US" b="1" dirty="0">
                <a:solidFill>
                  <a:srgbClr val="000099"/>
                </a:solidFill>
                <a:latin typeface="華康中黑體" pitchFamily="49" charset="-120"/>
              </a:rPr>
              <a:t>病徵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064500" cy="767680"/>
          </a:xfrm>
        </p:spPr>
        <p:txBody>
          <a:bodyPr/>
          <a:lstStyle/>
          <a:p>
            <a:r>
              <a:rPr kumimoji="0" lang="zh-TW" altLang="en-US" b="1" dirty="0" smtClean="0">
                <a:solidFill>
                  <a:srgbClr val="000099"/>
                </a:solidFill>
                <a:latin typeface="華康中黑體" pitchFamily="49" charset="-120"/>
              </a:rPr>
              <a:t>重</a:t>
            </a:r>
            <a:r>
              <a:rPr kumimoji="0" lang="zh-TW" altLang="en-US" b="1" dirty="0">
                <a:solidFill>
                  <a:srgbClr val="000099"/>
                </a:solidFill>
                <a:latin typeface="華康中黑體" pitchFamily="49" charset="-120"/>
              </a:rPr>
              <a:t>症登革熱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83523"/>
            <a:ext cx="8336306" cy="4392488"/>
          </a:xfrm>
        </p:spPr>
        <p:txBody>
          <a:bodyPr/>
          <a:lstStyle/>
          <a:p>
            <a:r>
              <a:rPr lang="zh-TW" altLang="en-US" sz="2800" dirty="0"/>
              <a:t>一種由登革熱所引起的</a:t>
            </a:r>
            <a:r>
              <a:rPr lang="zh-TW" altLang="en-US" sz="2800" dirty="0" smtClean="0">
                <a:solidFill>
                  <a:srgbClr val="FF0000"/>
                </a:solidFill>
              </a:rPr>
              <a:t>併發症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sz="2800" dirty="0"/>
              <a:t>病情比較嚴重，可導致</a:t>
            </a:r>
            <a:r>
              <a:rPr lang="zh-TW" altLang="en-US" sz="2800" dirty="0" smtClean="0">
                <a:solidFill>
                  <a:srgbClr val="FF0000"/>
                </a:solidFill>
              </a:rPr>
              <a:t>死亡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sz="2800" dirty="0"/>
              <a:t>初</a:t>
            </a:r>
            <a:r>
              <a:rPr lang="zh-TW" altLang="en-US" sz="2800" dirty="0" smtClean="0"/>
              <a:t>時呈現與</a:t>
            </a:r>
            <a:r>
              <a:rPr lang="zh-TW" altLang="en-US" sz="2800" dirty="0"/>
              <a:t>登革熱相關的一般</a:t>
            </a:r>
            <a:r>
              <a:rPr lang="zh-TW" altLang="en-US" sz="2800" dirty="0" smtClean="0"/>
              <a:t>病徵</a:t>
            </a:r>
            <a:endParaRPr lang="en-US" altLang="zh-TW" sz="2800" dirty="0" smtClean="0"/>
          </a:p>
          <a:p>
            <a:pPr lvl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dirty="0" smtClean="0"/>
              <a:t>體溫</a:t>
            </a:r>
            <a:r>
              <a:rPr lang="zh-TW" altLang="en-US" dirty="0"/>
              <a:t>可</a:t>
            </a:r>
            <a:r>
              <a:rPr lang="zh-TW" altLang="en-US" dirty="0" smtClean="0"/>
              <a:t>高達</a:t>
            </a:r>
            <a:r>
              <a:rPr lang="zh-TW" altLang="en-US" dirty="0"/>
              <a:t>攝氏 </a:t>
            </a:r>
            <a:r>
              <a:rPr lang="en-US" altLang="zh-TW" dirty="0"/>
              <a:t>40 </a:t>
            </a:r>
            <a:r>
              <a:rPr lang="zh-TW" altLang="en-US" dirty="0"/>
              <a:t>－ </a:t>
            </a:r>
            <a:r>
              <a:rPr lang="en-US" altLang="zh-TW" dirty="0"/>
              <a:t>41 </a:t>
            </a:r>
            <a:r>
              <a:rPr lang="zh-TW" altLang="en-US" dirty="0" smtClean="0"/>
              <a:t>度，可持續</a:t>
            </a:r>
            <a:r>
              <a:rPr lang="en-US" altLang="zh-TW" dirty="0" smtClean="0"/>
              <a:t>2</a:t>
            </a:r>
            <a:r>
              <a:rPr lang="zh-TW" altLang="en-US" dirty="0" smtClean="0"/>
              <a:t>至</a:t>
            </a:r>
            <a:r>
              <a:rPr lang="en-US" altLang="zh-TW" dirty="0" smtClean="0"/>
              <a:t>7</a:t>
            </a:r>
            <a:r>
              <a:rPr lang="zh-TW" altLang="en-US" dirty="0" smtClean="0"/>
              <a:t>天</a:t>
            </a:r>
            <a:endParaRPr lang="en-US" altLang="zh-TW" dirty="0" smtClean="0"/>
          </a:p>
          <a:p>
            <a:r>
              <a:rPr lang="zh-TW" altLang="en-US" sz="2800" dirty="0">
                <a:latin typeface="Arial" panose="020B0604020202020204" pitchFamily="34" charset="0"/>
              </a:rPr>
              <a:t>當高燒開始退卻時，患者或會出現一些重症登革熱的預警症狀</a:t>
            </a:r>
            <a:endParaRPr lang="en-HK" altLang="zh-TW" sz="2800" dirty="0">
              <a:latin typeface="Arial" panose="020B0604020202020204" pitchFamily="34" charset="0"/>
            </a:endParaRPr>
          </a:p>
          <a:p>
            <a:pPr lvl="1"/>
            <a:r>
              <a:rPr lang="zh-TW" altLang="en-US" dirty="0">
                <a:latin typeface="Arial" panose="020B0604020202020204" pitchFamily="34" charset="0"/>
              </a:rPr>
              <a:t>例如嚴重腹痛、持續嘔吐、呼吸急促、乏力、煩躁不安和出血的</a:t>
            </a:r>
            <a:r>
              <a:rPr lang="zh-TW" altLang="en-US" dirty="0" smtClean="0">
                <a:latin typeface="Arial" panose="020B0604020202020204" pitchFamily="34" charset="0"/>
              </a:rPr>
              <a:t>症狀</a:t>
            </a:r>
            <a:endParaRPr lang="en-US" altLang="zh-TW" dirty="0" smtClean="0"/>
          </a:p>
          <a:p>
            <a:pPr marL="457200" lvl="1" indent="0">
              <a:buClr>
                <a:schemeClr val="accent4">
                  <a:lumMod val="50000"/>
                  <a:lumOff val="50000"/>
                </a:schemeClr>
              </a:buClr>
              <a:buNone/>
            </a:pPr>
            <a:endParaRPr lang="en-US" altLang="zh-TW" sz="2200" dirty="0"/>
          </a:p>
        </p:txBody>
      </p:sp>
      <p:pic>
        <p:nvPicPr>
          <p:cNvPr id="4" name="Picture 12" descr="Image result for warning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93" y="815843"/>
            <a:ext cx="201622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result for warning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48308"/>
            <a:ext cx="2016224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5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8390"/>
            <a:ext cx="8064500" cy="1462087"/>
          </a:xfrm>
        </p:spPr>
        <p:txBody>
          <a:bodyPr/>
          <a:lstStyle/>
          <a:p>
            <a:r>
              <a:rPr kumimoji="0" lang="zh-TW" altLang="en-US" b="1" dirty="0">
                <a:solidFill>
                  <a:srgbClr val="000099"/>
                </a:solidFill>
                <a:latin typeface="華康中黑體" pitchFamily="49" charset="-120"/>
              </a:rPr>
              <a:t>重症登革熱</a:t>
            </a:r>
            <a:endParaRPr lang="en-H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421562" cy="4114800"/>
          </a:xfrm>
        </p:spPr>
        <p:txBody>
          <a:bodyPr/>
          <a:lstStyle/>
          <a:p>
            <a:r>
              <a:rPr lang="zh-CN" altLang="en-US" dirty="0"/>
              <a:t>相關的</a:t>
            </a:r>
            <a:r>
              <a:rPr lang="zh-TW" altLang="en-US" dirty="0">
                <a:solidFill>
                  <a:srgbClr val="FF0000"/>
                </a:solidFill>
              </a:rPr>
              <a:t>出血的症狀</a:t>
            </a:r>
            <a:r>
              <a:rPr lang="zh-TW" altLang="en-US" dirty="0"/>
              <a:t>：</a:t>
            </a:r>
            <a:endParaRPr lang="en-US" altLang="zh-TW" dirty="0"/>
          </a:p>
          <a:p>
            <a:pPr lvl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sz="3200" dirty="0"/>
              <a:t>皮膚出現瘀斑</a:t>
            </a:r>
            <a:endParaRPr lang="en-US" altLang="zh-TW" sz="3200" dirty="0"/>
          </a:p>
          <a:p>
            <a:pPr lvl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sz="3200" dirty="0"/>
              <a:t>鼻或牙齦出血</a:t>
            </a:r>
            <a:endParaRPr lang="en-US" altLang="zh-TW" sz="3200" dirty="0"/>
          </a:p>
          <a:p>
            <a:pPr lvl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sz="3200" dirty="0"/>
              <a:t>內出血</a:t>
            </a:r>
            <a:endParaRPr lang="en-US" altLang="zh-TW" sz="3200" dirty="0"/>
          </a:p>
          <a:p>
            <a:pPr lvl="1">
              <a:buClr>
                <a:schemeClr val="accent4">
                  <a:lumMod val="50000"/>
                  <a:lumOff val="50000"/>
                </a:schemeClr>
              </a:buClr>
            </a:pPr>
            <a:r>
              <a:rPr lang="zh-TW" altLang="en-US" sz="3200" dirty="0"/>
              <a:t>嘔吐物或糞便中帶</a:t>
            </a:r>
            <a:r>
              <a:rPr lang="zh-TW" altLang="en-US" sz="3200" dirty="0" smtClean="0"/>
              <a:t>血</a:t>
            </a:r>
            <a:endParaRPr lang="en-H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993" y="1881505"/>
            <a:ext cx="2408129" cy="2408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958" y="1937168"/>
            <a:ext cx="240812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/>
            </a:r>
            <a:br>
              <a:rPr lang="en-US" altLang="zh-TW" dirty="0"/>
            </a:br>
            <a:endParaRPr lang="en-H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48880"/>
            <a:ext cx="7421562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zh-CN" altLang="en-US" sz="3600" dirty="0" smtClean="0"/>
              <a:t>最</a:t>
            </a:r>
            <a:r>
              <a:rPr lang="zh-TW" altLang="en-US" sz="3600" dirty="0" smtClean="0"/>
              <a:t>嚴重的</a:t>
            </a:r>
            <a:r>
              <a:rPr lang="zh-CN" altLang="en-US" sz="3600" dirty="0" smtClean="0"/>
              <a:t>情況</a:t>
            </a:r>
            <a:endParaRPr lang="en-US" altLang="zh-CN" sz="3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zh-TW" altLang="en-US" sz="3200" dirty="0" smtClean="0"/>
              <a:t>血液</a:t>
            </a:r>
            <a:r>
              <a:rPr lang="zh-TW" altLang="en-US" sz="3200" dirty="0"/>
              <a:t>循環系統衰竭、休克及死亡。</a:t>
            </a:r>
            <a:endParaRPr lang="en-HK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1121" y="1147391"/>
            <a:ext cx="3005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0099"/>
                </a:solidFill>
              </a:rPr>
              <a:t>重症登革熱</a:t>
            </a:r>
            <a:endParaRPr lang="en-H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53" y="3548608"/>
            <a:ext cx="2408129" cy="240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025" y="3645024"/>
            <a:ext cx="2408129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7090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華康中黑體"/>
        <a:cs typeface=""/>
      </a:majorFont>
      <a:minorFont>
        <a:latin typeface="Arial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華康中黑體" pitchFamily="49" charset="-120"/>
            <a:ea typeface="華康中黑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華康中黑體" pitchFamily="49" charset="-120"/>
            <a:ea typeface="華康中黑體" pitchFamily="49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Custom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3333CC"/>
      </a:hlink>
      <a:folHlink>
        <a:srgbClr val="3333CC"/>
      </a:folHlink>
    </a:clrScheme>
    <a:fontScheme name="Blends">
      <a:majorFont>
        <a:latin typeface="Tahoma"/>
        <a:ea typeface="華康中黑體"/>
        <a:cs typeface=""/>
      </a:majorFont>
      <a:minorFont>
        <a:latin typeface="Tahoma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華康中黑體" pitchFamily="49" charset="-120"/>
            <a:ea typeface="華康中黑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華康中黑體" pitchFamily="49" charset="-120"/>
            <a:ea typeface="華康中黑體" pitchFamily="49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27281</TotalTime>
  <Words>1638</Words>
  <Application>Microsoft Office PowerPoint</Application>
  <PresentationFormat>On-screen Show (4:3)</PresentationFormat>
  <Paragraphs>149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標楷體</vt:lpstr>
      <vt:lpstr>微軟正黑體</vt:lpstr>
      <vt:lpstr>Arial</vt:lpstr>
      <vt:lpstr>Arial Unicode MS</vt:lpstr>
      <vt:lpstr>Tahoma</vt:lpstr>
      <vt:lpstr>Times New Roman</vt:lpstr>
      <vt:lpstr>Trebuchet MS</vt:lpstr>
      <vt:lpstr>Wingdings</vt:lpstr>
      <vt:lpstr>華康中黑體</vt:lpstr>
      <vt:lpstr>自訂設計</vt:lpstr>
      <vt:lpstr>Blends</vt:lpstr>
      <vt:lpstr>登革熱</vt:lpstr>
      <vt:lpstr>PowerPoint Presentation</vt:lpstr>
      <vt:lpstr>傳播途徑</vt:lpstr>
      <vt:lpstr>病徵</vt:lpstr>
      <vt:lpstr>病徵</vt:lpstr>
      <vt:lpstr>病徵</vt:lpstr>
      <vt:lpstr>重症登革熱</vt:lpstr>
      <vt:lpstr>重症登革熱</vt:lpstr>
      <vt:lpstr> </vt:lpstr>
      <vt:lpstr>康復後</vt:lpstr>
      <vt:lpstr>治理方法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電視宣傳片</vt:lpstr>
      <vt:lpstr>短片</vt:lpstr>
      <vt:lpstr>短片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Air Quality in Hong Kong</dc:title>
  <dc:creator>USER</dc:creator>
  <cp:lastModifiedBy>Yi Ling, Elaine NG</cp:lastModifiedBy>
  <cp:revision>1444</cp:revision>
  <cp:lastPrinted>1601-01-01T00:00:00Z</cp:lastPrinted>
  <dcterms:created xsi:type="dcterms:W3CDTF">2003-10-26T13:12:34Z</dcterms:created>
  <dcterms:modified xsi:type="dcterms:W3CDTF">2023-07-07T03:44:24Z</dcterms:modified>
</cp:coreProperties>
</file>