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56" r:id="rId2"/>
    <p:sldId id="296" r:id="rId3"/>
    <p:sldId id="293" r:id="rId4"/>
    <p:sldId id="295" r:id="rId5"/>
    <p:sldId id="318" r:id="rId6"/>
    <p:sldId id="319" r:id="rId7"/>
    <p:sldId id="267" r:id="rId8"/>
    <p:sldId id="257" r:id="rId9"/>
    <p:sldId id="258" r:id="rId10"/>
    <p:sldId id="259" r:id="rId11"/>
    <p:sldId id="260" r:id="rId12"/>
    <p:sldId id="292" r:id="rId13"/>
    <p:sldId id="265" r:id="rId14"/>
    <p:sldId id="320" r:id="rId15"/>
    <p:sldId id="264" r:id="rId16"/>
    <p:sldId id="269" r:id="rId17"/>
    <p:sldId id="266" r:id="rId18"/>
    <p:sldId id="273" r:id="rId19"/>
    <p:sldId id="268" r:id="rId20"/>
    <p:sldId id="281" r:id="rId21"/>
    <p:sldId id="301" r:id="rId22"/>
    <p:sldId id="283" r:id="rId23"/>
    <p:sldId id="282" r:id="rId24"/>
    <p:sldId id="278" r:id="rId25"/>
    <p:sldId id="302" r:id="rId26"/>
    <p:sldId id="280" r:id="rId27"/>
    <p:sldId id="333" r:id="rId28"/>
    <p:sldId id="334" r:id="rId29"/>
    <p:sldId id="335" r:id="rId30"/>
    <p:sldId id="336" r:id="rId31"/>
    <p:sldId id="337" r:id="rId32"/>
    <p:sldId id="285" r:id="rId33"/>
    <p:sldId id="288" r:id="rId34"/>
    <p:sldId id="277" r:id="rId35"/>
    <p:sldId id="279" r:id="rId36"/>
    <p:sldId id="275" r:id="rId37"/>
    <p:sldId id="276" r:id="rId38"/>
    <p:sldId id="274" r:id="rId39"/>
    <p:sldId id="289" r:id="rId40"/>
    <p:sldId id="291" r:id="rId41"/>
    <p:sldId id="270" r:id="rId42"/>
    <p:sldId id="303" r:id="rId43"/>
    <p:sldId id="261" r:id="rId44"/>
    <p:sldId id="299" r:id="rId45"/>
    <p:sldId id="262" r:id="rId46"/>
    <p:sldId id="263" r:id="rId47"/>
    <p:sldId id="272" r:id="rId48"/>
    <p:sldId id="271" r:id="rId49"/>
    <p:sldId id="322" r:id="rId50"/>
    <p:sldId id="321" r:id="rId51"/>
    <p:sldId id="323" r:id="rId52"/>
    <p:sldId id="324" r:id="rId53"/>
    <p:sldId id="325" r:id="rId54"/>
    <p:sldId id="326" r:id="rId55"/>
    <p:sldId id="327" r:id="rId56"/>
    <p:sldId id="328" r:id="rId57"/>
    <p:sldId id="329" r:id="rId58"/>
    <p:sldId id="330" r:id="rId59"/>
    <p:sldId id="331" r:id="rId60"/>
    <p:sldId id="332" r:id="rId61"/>
    <p:sldId id="297" r:id="rId62"/>
    <p:sldId id="304" r:id="rId6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77" autoAdjust="0"/>
  </p:normalViewPr>
  <p:slideViewPr>
    <p:cSldViewPr showGuides="1">
      <p:cViewPr>
        <p:scale>
          <a:sx n="75" d="100"/>
          <a:sy n="75" d="100"/>
        </p:scale>
        <p:origin x="-1380"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4" d="100"/>
          <a:sy n="64" d="100"/>
        </p:scale>
        <p:origin x="-3096"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新細明體" charset="-120"/>
              </a:defRPr>
            </a:lvl1pPr>
          </a:lstStyle>
          <a:p>
            <a:pPr>
              <a:defRPr/>
            </a:pPr>
            <a:fld id="{B337136A-7F35-4CBE-88C1-2CD3DCA3241D}" type="datetimeFigureOut">
              <a:rPr lang="zh-TW" altLang="en-US"/>
              <a:pPr>
                <a:defRPr/>
              </a:pPr>
              <a:t>2014/8/26</a:t>
            </a:fld>
            <a:endParaRPr lang="zh-TW"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新細明體" charset="-120"/>
              </a:defRPr>
            </a:lvl1pPr>
          </a:lstStyle>
          <a:p>
            <a:pPr>
              <a:defRPr/>
            </a:pPr>
            <a:fld id="{75DB175B-A334-4123-8434-51964B4EDB8B}" type="slidenum">
              <a:rPr lang="zh-TW" altLang="en-US"/>
              <a:pPr>
                <a:defRPr/>
              </a:pPr>
              <a:t>‹#›</a:t>
            </a:fld>
            <a:endParaRPr lang="zh-TW" altLang="en-US"/>
          </a:p>
        </p:txBody>
      </p:sp>
    </p:spTree>
    <p:extLst>
      <p:ext uri="{BB962C8B-B14F-4D97-AF65-F5344CB8AC3E}">
        <p14:creationId xmlns="" xmlns:p14="http://schemas.microsoft.com/office/powerpoint/2010/main" val="4025104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charset="-120"/>
              </a:defRPr>
            </a:lvl1pPr>
          </a:lstStyle>
          <a:p>
            <a:pPr>
              <a:defRPr/>
            </a:pPr>
            <a:fld id="{0164DE07-B234-49F9-AA49-9F2E8D2ACBBF}" type="datetimeFigureOut">
              <a:rPr lang="zh-TW" altLang="en-US"/>
              <a:pPr>
                <a:defRPr/>
              </a:pPr>
              <a:t>2014/8/26</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zh-TW"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charset="-120"/>
              </a:defRPr>
            </a:lvl1pPr>
          </a:lstStyle>
          <a:p>
            <a:pPr>
              <a:defRPr/>
            </a:pPr>
            <a:fld id="{4057213D-5EFB-4701-8CA6-540CFC8B5EC4}" type="slidenum">
              <a:rPr lang="zh-TW" altLang="en-US"/>
              <a:pPr>
                <a:defRPr/>
              </a:pPr>
              <a:t>‹#›</a:t>
            </a:fld>
            <a:endParaRPr lang="zh-TW" altLang="en-US"/>
          </a:p>
        </p:txBody>
      </p:sp>
    </p:spTree>
    <p:extLst>
      <p:ext uri="{BB962C8B-B14F-4D97-AF65-F5344CB8AC3E}">
        <p14:creationId xmlns="" xmlns:p14="http://schemas.microsoft.com/office/powerpoint/2010/main" val="230795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C4664C-0088-416A-AF78-A62E6D950BFB}" type="slidenum">
              <a:rPr lang="zh-TW" altLang="en-US" smtClean="0">
                <a:ea typeface="新細明體" pitchFamily="18" charset="-120"/>
              </a:rPr>
              <a:pPr/>
              <a:t>20</a:t>
            </a:fld>
            <a:endParaRPr lang="zh-TW" altLang="en-US" smtClean="0">
              <a:ea typeface="新細明體"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65DBCC-B4E4-43B4-9DFD-8FF9149010ED}" type="slidenum">
              <a:rPr lang="zh-TW" altLang="en-US" smtClean="0">
                <a:ea typeface="新細明體" pitchFamily="18" charset="-120"/>
              </a:rPr>
              <a:pPr/>
              <a:t>24</a:t>
            </a:fld>
            <a:endParaRPr lang="zh-TW" altLang="en-US" smtClean="0">
              <a:ea typeface="新細明體" pitchFamily="18"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26</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27</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28</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29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30</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31</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32</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33</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34</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886F11-33FB-45EB-9DEA-208365BB9019}" type="slidenum">
              <a:rPr lang="zh-TW" altLang="en-US" smtClean="0">
                <a:ea typeface="新細明體" pitchFamily="18" charset="-120"/>
              </a:rPr>
              <a:pPr/>
              <a:t>35</a:t>
            </a:fld>
            <a:endParaRPr lang="zh-TW" altLang="en-US" smtClean="0">
              <a:ea typeface="新細明體" pitchFamily="18"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25B620-8453-4CC0-89F8-A706BF86749F}" type="slidenum">
              <a:rPr lang="zh-TW" altLang="en-US" smtClean="0">
                <a:ea typeface="新細明體" pitchFamily="18" charset="-120"/>
              </a:rPr>
              <a:pPr/>
              <a:t>36</a:t>
            </a:fld>
            <a:endParaRPr lang="zh-TW" altLang="en-US" smtClean="0">
              <a:ea typeface="新細明體" pitchFamily="18" charset="-12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37</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38</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39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TW"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432B63-A5BB-44D5-982F-5A4C5988C89F}" type="slidenum">
              <a:rPr lang="zh-TW" altLang="en-US" smtClean="0">
                <a:ea typeface="新細明體" pitchFamily="18" charset="-120"/>
              </a:rPr>
              <a:pPr/>
              <a:t>4</a:t>
            </a:fld>
            <a:endParaRPr lang="zh-TW" altLang="en-US" smtClean="0">
              <a:ea typeface="新細明體" pitchFamily="18"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40</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41</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42</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43</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44</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45</a:t>
            </a:fld>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46</a:t>
            </a:fld>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47</a:t>
            </a:fld>
            <a:endParaRPr lang="zh-TW"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48</a:t>
            </a:fld>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49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a:t>
            </a:fld>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50</a:t>
            </a:fld>
            <a:endParaRPr lang="zh-TW"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51</a:t>
            </a:fld>
            <a:endParaRPr lang="zh-TW"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52</a:t>
            </a:fld>
            <a:endParaRPr lang="zh-TW"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53</a:t>
            </a:fld>
            <a:endParaRPr lang="zh-TW"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54</a:t>
            </a:fld>
            <a:endParaRPr lang="zh-TW"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55</a:t>
            </a:fld>
            <a:endParaRPr lang="zh-TW"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56</a:t>
            </a:fld>
            <a:endParaRPr lang="zh-TW"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57</a:t>
            </a:fld>
            <a:endParaRPr lang="zh-TW"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58</a:t>
            </a:fld>
            <a:endParaRPr lang="zh-TW"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59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13585F-E8E7-4979-AD1F-6DEAFE6E2E88}" type="slidenum">
              <a:rPr lang="zh-TW" altLang="en-US" smtClean="0">
                <a:ea typeface="新細明體" pitchFamily="18" charset="-120"/>
              </a:rPr>
              <a:pPr/>
              <a:t>6</a:t>
            </a:fld>
            <a:endParaRPr lang="zh-TW" altLang="en-US" smtClean="0">
              <a:ea typeface="新細明體" pitchFamily="18" charset="-12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60</a:t>
            </a:fld>
            <a:endParaRPr lang="zh-TW"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61</a:t>
            </a:fld>
            <a:endParaRPr lang="zh-TW"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62</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57213D-5EFB-4701-8CA6-540CFC8B5EC4}" type="slidenum">
              <a:rPr lang="zh-TW" altLang="en-US" smtClean="0"/>
              <a:pPr>
                <a:defRPr/>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U:\_ NCDP Team\Public\6 Action Areas\PA promotion\EPP\Alliance Building\Exercise Prescription Development Committee\collaborators logos\HKMA logo.JPG"/>
          <p:cNvPicPr>
            <a:picLocks noChangeAspect="1" noChangeArrowheads="1"/>
          </p:cNvPicPr>
          <p:nvPr userDrawn="1"/>
        </p:nvPicPr>
        <p:blipFill>
          <a:blip r:embed="rId2" cstate="print"/>
          <a:srcRect/>
          <a:stretch>
            <a:fillRect/>
          </a:stretch>
        </p:blipFill>
        <p:spPr bwMode="auto">
          <a:xfrm>
            <a:off x="1800225" y="6340475"/>
            <a:ext cx="298450" cy="400050"/>
          </a:xfrm>
          <a:prstGeom prst="rect">
            <a:avLst/>
          </a:prstGeom>
          <a:noFill/>
          <a:ln w="9525">
            <a:noFill/>
            <a:miter lim="800000"/>
            <a:headEnd/>
            <a:tailEnd/>
          </a:ln>
        </p:spPr>
      </p:pic>
      <p:pic>
        <p:nvPicPr>
          <p:cNvPr id="5" name="Picture 3" descr="U:\_ MC Team\Public\Logos\COMMON LOGOS\DH logos\DH_biling_centre.jpg"/>
          <p:cNvPicPr>
            <a:picLocks noChangeAspect="1" noChangeArrowheads="1"/>
          </p:cNvPicPr>
          <p:nvPr userDrawn="1"/>
        </p:nvPicPr>
        <p:blipFill>
          <a:blip r:embed="rId3" cstate="print"/>
          <a:srcRect/>
          <a:stretch>
            <a:fillRect/>
          </a:stretch>
        </p:blipFill>
        <p:spPr bwMode="auto">
          <a:xfrm>
            <a:off x="1187450" y="6330950"/>
            <a:ext cx="576263" cy="492125"/>
          </a:xfrm>
          <a:prstGeom prst="rect">
            <a:avLst/>
          </a:prstGeom>
          <a:noFill/>
          <a:ln w="9525">
            <a:noFill/>
            <a:miter lim="800000"/>
            <a:headEnd/>
            <a:tailEnd/>
          </a:ln>
        </p:spPr>
      </p:pic>
      <p:pic>
        <p:nvPicPr>
          <p:cNvPr id="6" name="Picture 2" descr="\\dhhpfs10\usr\_ Users\mohp3\Desktop\untitled.png"/>
          <p:cNvPicPr>
            <a:picLocks noChangeAspect="1" noChangeArrowheads="1"/>
          </p:cNvPicPr>
          <p:nvPr userDrawn="1"/>
        </p:nvPicPr>
        <p:blipFill>
          <a:blip r:embed="rId4" cstate="print"/>
          <a:srcRect t="8699"/>
          <a:stretch>
            <a:fillRect/>
          </a:stretch>
        </p:blipFill>
        <p:spPr bwMode="auto">
          <a:xfrm>
            <a:off x="15875" y="-26988"/>
            <a:ext cx="9128125" cy="1223963"/>
          </a:xfrm>
          <a:prstGeom prst="rect">
            <a:avLst/>
          </a:prstGeom>
          <a:noFill/>
          <a:ln w="9525">
            <a:noFill/>
            <a:miter lim="800000"/>
            <a:headEnd/>
            <a:tailEnd/>
          </a:ln>
        </p:spPr>
      </p:pic>
      <p:sp>
        <p:nvSpPr>
          <p:cNvPr id="7" name="Rectangle 6"/>
          <p:cNvSpPr/>
          <p:nvPr userDrawn="1"/>
        </p:nvSpPr>
        <p:spPr>
          <a:xfrm>
            <a:off x="0" y="-17463"/>
            <a:ext cx="1763713" cy="11969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8" name="Picture 2" descr="\\dhhpfs10\usr\_ Users\mohp3\Desktop\untitled1.png"/>
          <p:cNvPicPr>
            <a:picLocks noChangeAspect="1" noChangeArrowheads="1"/>
          </p:cNvPicPr>
          <p:nvPr userDrawn="1"/>
        </p:nvPicPr>
        <p:blipFill>
          <a:blip r:embed="rId5" cstate="print"/>
          <a:srcRect/>
          <a:stretch>
            <a:fillRect/>
          </a:stretch>
        </p:blipFill>
        <p:spPr bwMode="auto">
          <a:xfrm>
            <a:off x="142875" y="179388"/>
            <a:ext cx="1473200" cy="792162"/>
          </a:xfrm>
          <a:prstGeom prst="rect">
            <a:avLst/>
          </a:prstGeom>
          <a:noFill/>
          <a:ln w="9525">
            <a:noFill/>
            <a:miter lim="800000"/>
            <a:headEnd/>
            <a:tailEnd/>
          </a:ln>
        </p:spPr>
      </p:pic>
      <p:sp>
        <p:nvSpPr>
          <p:cNvPr id="9" name="Footer Placeholder 4"/>
          <p:cNvSpPr txBox="1">
            <a:spLocks/>
          </p:cNvSpPr>
          <p:nvPr userDrawn="1"/>
        </p:nvSpPr>
        <p:spPr>
          <a:xfrm>
            <a:off x="214313" y="6372225"/>
            <a:ext cx="2895600" cy="365125"/>
          </a:xfrm>
          <a:prstGeom prst="rect">
            <a:avLst/>
          </a:prstGeom>
        </p:spPr>
        <p:txBody>
          <a:bodyPr anchor="ctr"/>
          <a:lstStyle>
            <a:lvl1pPr algn="l">
              <a:defRPr/>
            </a:lvl1pPr>
          </a:lstStyle>
          <a:p>
            <a:pPr fontAlgn="auto">
              <a:spcBef>
                <a:spcPts val="0"/>
              </a:spcBef>
              <a:spcAft>
                <a:spcPts val="0"/>
              </a:spcAft>
              <a:defRPr/>
            </a:pPr>
            <a:r>
              <a:rPr kumimoji="0" lang="en-US" altLang="zh-TW" sz="1200" dirty="0" smtClean="0">
                <a:solidFill>
                  <a:schemeClr val="bg1">
                    <a:lumMod val="50000"/>
                  </a:schemeClr>
                </a:solidFill>
                <a:latin typeface="+mn-lt"/>
                <a:ea typeface="+mn-ea"/>
              </a:rPr>
              <a:t>Co-</a:t>
            </a:r>
            <a:r>
              <a:rPr kumimoji="0" lang="en-US" altLang="zh-TW" sz="1200" dirty="0" err="1" smtClean="0">
                <a:solidFill>
                  <a:schemeClr val="bg1">
                    <a:lumMod val="50000"/>
                  </a:schemeClr>
                </a:solidFill>
                <a:latin typeface="+mn-lt"/>
                <a:ea typeface="+mn-ea"/>
              </a:rPr>
              <a:t>organised</a:t>
            </a:r>
            <a:r>
              <a:rPr kumimoji="0" lang="en-US" altLang="zh-TW" sz="1200" dirty="0" smtClean="0">
                <a:solidFill>
                  <a:schemeClr val="bg1">
                    <a:lumMod val="50000"/>
                  </a:schemeClr>
                </a:solidFill>
                <a:latin typeface="+mn-lt"/>
                <a:ea typeface="+mn-ea"/>
              </a:rPr>
              <a:t> by:</a:t>
            </a:r>
            <a:endParaRPr kumimoji="0" lang="zh-TW" altLang="en-US" sz="1200" dirty="0" smtClean="0">
              <a:solidFill>
                <a:schemeClr val="bg1">
                  <a:lumMod val="50000"/>
                </a:schemeClr>
              </a:solidFill>
              <a:latin typeface="+mn-lt"/>
              <a:ea typeface="+mn-ea"/>
            </a:endParaRPr>
          </a:p>
        </p:txBody>
      </p:sp>
      <p:sp>
        <p:nvSpPr>
          <p:cNvPr id="10" name="Footer Placeholder 4"/>
          <p:cNvSpPr txBox="1">
            <a:spLocks/>
          </p:cNvSpPr>
          <p:nvPr userDrawn="1"/>
        </p:nvSpPr>
        <p:spPr>
          <a:xfrm>
            <a:off x="6804025" y="6376988"/>
            <a:ext cx="2089150" cy="365125"/>
          </a:xfrm>
          <a:prstGeom prst="rect">
            <a:avLst/>
          </a:prstGeom>
        </p:spPr>
        <p:txBody>
          <a:bodyPr anchor="ctr"/>
          <a:lstStyle>
            <a:lvl1pPr algn="l">
              <a:defRPr/>
            </a:lvl1pPr>
          </a:lstStyle>
          <a:p>
            <a:pPr fontAlgn="auto">
              <a:spcBef>
                <a:spcPts val="0"/>
              </a:spcBef>
              <a:spcAft>
                <a:spcPts val="0"/>
              </a:spcAft>
              <a:defRPr/>
            </a:pPr>
            <a:r>
              <a:rPr kumimoji="0" lang="en-US" altLang="zh-TW" sz="1200" dirty="0" smtClean="0">
                <a:solidFill>
                  <a:schemeClr val="tx1">
                    <a:tint val="75000"/>
                  </a:schemeClr>
                </a:solidFill>
                <a:latin typeface="+mn-lt"/>
                <a:ea typeface="+mn-ea"/>
              </a:rPr>
              <a:t>Sponsored by: </a:t>
            </a:r>
            <a:endParaRPr kumimoji="0" lang="zh-TW" altLang="en-US" sz="1200" dirty="0" smtClean="0">
              <a:solidFill>
                <a:schemeClr val="tx1">
                  <a:tint val="75000"/>
                </a:schemeClr>
              </a:solidFill>
              <a:latin typeface="+mn-lt"/>
              <a:ea typeface="+mn-ea"/>
            </a:endParaRPr>
          </a:p>
        </p:txBody>
      </p:sp>
      <p:pic>
        <p:nvPicPr>
          <p:cNvPr id="11" name="Picture 4"/>
          <p:cNvPicPr>
            <a:picLocks noChangeAspect="1" noChangeArrowheads="1"/>
          </p:cNvPicPr>
          <p:nvPr userDrawn="1"/>
        </p:nvPicPr>
        <p:blipFill>
          <a:blip r:embed="rId6" cstate="print"/>
          <a:srcRect/>
          <a:stretch>
            <a:fillRect/>
          </a:stretch>
        </p:blipFill>
        <p:spPr bwMode="auto">
          <a:xfrm>
            <a:off x="7805738" y="6381750"/>
            <a:ext cx="989012" cy="360363"/>
          </a:xfrm>
          <a:prstGeom prst="rect">
            <a:avLst/>
          </a:prstGeom>
          <a:noFill/>
          <a:ln w="9525">
            <a:noFill/>
            <a:miter lim="800000"/>
            <a:headEnd/>
            <a:tailEnd/>
          </a:ln>
        </p:spPr>
      </p:pic>
      <p:sp>
        <p:nvSpPr>
          <p:cNvPr id="12" name="Footer Placeholder 4"/>
          <p:cNvSpPr txBox="1">
            <a:spLocks/>
          </p:cNvSpPr>
          <p:nvPr userDrawn="1"/>
        </p:nvSpPr>
        <p:spPr>
          <a:xfrm>
            <a:off x="3419475" y="6372225"/>
            <a:ext cx="2895600" cy="365125"/>
          </a:xfrm>
          <a:prstGeom prst="rect">
            <a:avLst/>
          </a:prstGeom>
        </p:spPr>
        <p:txBody>
          <a:bodyPr anchor="ctr"/>
          <a:lstStyle>
            <a:lvl1pPr algn="l">
              <a:defRPr/>
            </a:lvl1pPr>
          </a:lstStyle>
          <a:p>
            <a:pPr fontAlgn="auto">
              <a:spcBef>
                <a:spcPts val="0"/>
              </a:spcBef>
              <a:spcAft>
                <a:spcPts val="0"/>
              </a:spcAft>
              <a:defRPr/>
            </a:pPr>
            <a:r>
              <a:rPr kumimoji="0" lang="en-US" altLang="zh-TW" sz="1200" dirty="0" smtClean="0">
                <a:solidFill>
                  <a:schemeClr val="tx1">
                    <a:tint val="75000"/>
                  </a:schemeClr>
                </a:solidFill>
                <a:latin typeface="+mn-lt"/>
                <a:ea typeface="+mn-ea"/>
              </a:rPr>
              <a:t>Supported by: </a:t>
            </a:r>
            <a:endParaRPr kumimoji="0" lang="zh-TW" altLang="en-US" sz="1200" dirty="0" smtClean="0">
              <a:solidFill>
                <a:schemeClr val="tx1">
                  <a:tint val="75000"/>
                </a:schemeClr>
              </a:solidFill>
              <a:latin typeface="+mn-lt"/>
              <a:ea typeface="+mn-ea"/>
            </a:endParaRPr>
          </a:p>
        </p:txBody>
      </p:sp>
      <p:pic>
        <p:nvPicPr>
          <p:cNvPr id="13" name="Picture 5"/>
          <p:cNvPicPr>
            <a:picLocks noChangeAspect="1" noChangeArrowheads="1"/>
          </p:cNvPicPr>
          <p:nvPr userDrawn="1"/>
        </p:nvPicPr>
        <p:blipFill>
          <a:blip r:embed="rId7" cstate="print"/>
          <a:srcRect l="38681" t="21651" r="37694" b="17451"/>
          <a:stretch>
            <a:fillRect/>
          </a:stretch>
        </p:blipFill>
        <p:spPr bwMode="auto">
          <a:xfrm>
            <a:off x="4460875" y="6354763"/>
            <a:ext cx="247650" cy="360362"/>
          </a:xfrm>
          <a:prstGeom prst="rect">
            <a:avLst/>
          </a:prstGeom>
          <a:noFill/>
          <a:ln w="9525">
            <a:noFill/>
            <a:miter lim="800000"/>
            <a:headEnd/>
            <a:tailEnd/>
          </a:ln>
        </p:spPr>
      </p:pic>
      <p:pic>
        <p:nvPicPr>
          <p:cNvPr id="14" name="Picture 6" descr="U:\_ NCDP Team\Public\6 Action Areas\PA promotion\EPP\Alliance Building\Exercise Prescription Development Committee\collaborators logos\HKPFA.jpg"/>
          <p:cNvPicPr>
            <a:picLocks noChangeAspect="1" noChangeArrowheads="1"/>
          </p:cNvPicPr>
          <p:nvPr userDrawn="1"/>
        </p:nvPicPr>
        <p:blipFill>
          <a:blip r:embed="rId8" cstate="print"/>
          <a:srcRect/>
          <a:stretch>
            <a:fillRect/>
          </a:stretch>
        </p:blipFill>
        <p:spPr bwMode="auto">
          <a:xfrm>
            <a:off x="4859338" y="6381750"/>
            <a:ext cx="381000" cy="3317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新細明體" charset="-120"/>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1C3AAD2-A492-418A-81A6-9FF87D86BC2D}"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新細明體" charset="-120"/>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E573A6F2-7696-4BAD-B841-503B77F11242}"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hhpfs10\usr\_ Users\mohp3\Desktop\untitled.png"/>
          <p:cNvPicPr>
            <a:picLocks noChangeAspect="1" noChangeArrowheads="1"/>
          </p:cNvPicPr>
          <p:nvPr userDrawn="1"/>
        </p:nvPicPr>
        <p:blipFill>
          <a:blip r:embed="rId2" cstate="print"/>
          <a:srcRect t="8699"/>
          <a:stretch>
            <a:fillRect/>
          </a:stretch>
        </p:blipFill>
        <p:spPr bwMode="auto">
          <a:xfrm>
            <a:off x="15875" y="-26988"/>
            <a:ext cx="9128125" cy="1223963"/>
          </a:xfrm>
          <a:prstGeom prst="rect">
            <a:avLst/>
          </a:prstGeom>
          <a:noFill/>
          <a:ln w="9525">
            <a:noFill/>
            <a:miter lim="800000"/>
            <a:headEnd/>
            <a:tailEnd/>
          </a:ln>
        </p:spPr>
      </p:pic>
      <p:sp>
        <p:nvSpPr>
          <p:cNvPr id="5" name="Rectangle 4"/>
          <p:cNvSpPr/>
          <p:nvPr userDrawn="1"/>
        </p:nvSpPr>
        <p:spPr>
          <a:xfrm>
            <a:off x="0" y="-17463"/>
            <a:ext cx="1763713" cy="11969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6" name="Picture 2" descr="\\dhhpfs10\usr\_ Users\mohp3\Desktop\untitled1.png"/>
          <p:cNvPicPr>
            <a:picLocks noChangeAspect="1" noChangeArrowheads="1"/>
          </p:cNvPicPr>
          <p:nvPr userDrawn="1"/>
        </p:nvPicPr>
        <p:blipFill>
          <a:blip r:embed="rId3" cstate="print"/>
          <a:srcRect/>
          <a:stretch>
            <a:fillRect/>
          </a:stretch>
        </p:blipFill>
        <p:spPr bwMode="auto">
          <a:xfrm>
            <a:off x="142875" y="179388"/>
            <a:ext cx="1473200" cy="792162"/>
          </a:xfrm>
          <a:prstGeom prst="rect">
            <a:avLst/>
          </a:prstGeom>
          <a:noFill/>
          <a:ln w="9525">
            <a:noFill/>
            <a:miter lim="800000"/>
            <a:headEnd/>
            <a:tailEnd/>
          </a:ln>
        </p:spPr>
      </p:pic>
      <p:pic>
        <p:nvPicPr>
          <p:cNvPr id="7" name="Picture 2" descr="U:\_ NCDP Team\Public\6 Action Areas\PA promotion\EPP\Alliance Building\Exercise Prescription Development Committee\collaborators logos\HKMA logo.JPG"/>
          <p:cNvPicPr>
            <a:picLocks noChangeAspect="1" noChangeArrowheads="1"/>
          </p:cNvPicPr>
          <p:nvPr userDrawn="1"/>
        </p:nvPicPr>
        <p:blipFill>
          <a:blip r:embed="rId4" cstate="print"/>
          <a:srcRect/>
          <a:stretch>
            <a:fillRect/>
          </a:stretch>
        </p:blipFill>
        <p:spPr bwMode="auto">
          <a:xfrm>
            <a:off x="1800225" y="6340475"/>
            <a:ext cx="298450" cy="400050"/>
          </a:xfrm>
          <a:prstGeom prst="rect">
            <a:avLst/>
          </a:prstGeom>
          <a:noFill/>
          <a:ln w="9525">
            <a:noFill/>
            <a:miter lim="800000"/>
            <a:headEnd/>
            <a:tailEnd/>
          </a:ln>
        </p:spPr>
      </p:pic>
      <p:pic>
        <p:nvPicPr>
          <p:cNvPr id="8" name="Picture 3" descr="U:\_ MC Team\Public\Logos\COMMON LOGOS\DH logos\DH_biling_centre.jpg"/>
          <p:cNvPicPr>
            <a:picLocks noChangeAspect="1" noChangeArrowheads="1"/>
          </p:cNvPicPr>
          <p:nvPr userDrawn="1"/>
        </p:nvPicPr>
        <p:blipFill>
          <a:blip r:embed="rId5" cstate="print"/>
          <a:srcRect/>
          <a:stretch>
            <a:fillRect/>
          </a:stretch>
        </p:blipFill>
        <p:spPr bwMode="auto">
          <a:xfrm>
            <a:off x="1187450" y="6330950"/>
            <a:ext cx="576263" cy="492125"/>
          </a:xfrm>
          <a:prstGeom prst="rect">
            <a:avLst/>
          </a:prstGeom>
          <a:noFill/>
          <a:ln w="9525">
            <a:noFill/>
            <a:miter lim="800000"/>
            <a:headEnd/>
            <a:tailEnd/>
          </a:ln>
        </p:spPr>
      </p:pic>
      <p:sp>
        <p:nvSpPr>
          <p:cNvPr id="9" name="Footer Placeholder 4"/>
          <p:cNvSpPr txBox="1">
            <a:spLocks/>
          </p:cNvSpPr>
          <p:nvPr userDrawn="1"/>
        </p:nvSpPr>
        <p:spPr>
          <a:xfrm>
            <a:off x="214313" y="6372225"/>
            <a:ext cx="2895600" cy="365125"/>
          </a:xfrm>
          <a:prstGeom prst="rect">
            <a:avLst/>
          </a:prstGeom>
        </p:spPr>
        <p:txBody>
          <a:bodyPr anchor="ctr"/>
          <a:lstStyle>
            <a:lvl1pPr algn="l">
              <a:defRPr/>
            </a:lvl1pPr>
          </a:lstStyle>
          <a:p>
            <a:pPr fontAlgn="auto">
              <a:spcBef>
                <a:spcPts val="0"/>
              </a:spcBef>
              <a:spcAft>
                <a:spcPts val="0"/>
              </a:spcAft>
              <a:defRPr/>
            </a:pPr>
            <a:r>
              <a:rPr kumimoji="0" lang="en-US" altLang="zh-TW" sz="1200" dirty="0" smtClean="0">
                <a:solidFill>
                  <a:schemeClr val="bg1">
                    <a:lumMod val="50000"/>
                  </a:schemeClr>
                </a:solidFill>
                <a:latin typeface="+mn-lt"/>
                <a:ea typeface="+mn-ea"/>
              </a:rPr>
              <a:t>Co-</a:t>
            </a:r>
            <a:r>
              <a:rPr kumimoji="0" lang="en-US" altLang="zh-TW" sz="1200" dirty="0" err="1" smtClean="0">
                <a:solidFill>
                  <a:schemeClr val="bg1">
                    <a:lumMod val="50000"/>
                  </a:schemeClr>
                </a:solidFill>
                <a:latin typeface="+mn-lt"/>
                <a:ea typeface="+mn-ea"/>
              </a:rPr>
              <a:t>organised</a:t>
            </a:r>
            <a:r>
              <a:rPr kumimoji="0" lang="en-US" altLang="zh-TW" sz="1200" dirty="0" smtClean="0">
                <a:solidFill>
                  <a:schemeClr val="bg1">
                    <a:lumMod val="50000"/>
                  </a:schemeClr>
                </a:solidFill>
                <a:latin typeface="+mn-lt"/>
                <a:ea typeface="+mn-ea"/>
              </a:rPr>
              <a:t> by:</a:t>
            </a:r>
            <a:endParaRPr kumimoji="0" lang="zh-TW" altLang="en-US" sz="1200" dirty="0" smtClean="0">
              <a:solidFill>
                <a:schemeClr val="bg1">
                  <a:lumMod val="50000"/>
                </a:schemeClr>
              </a:solidFill>
              <a:latin typeface="+mn-lt"/>
              <a:ea typeface="+mn-ea"/>
            </a:endParaRPr>
          </a:p>
        </p:txBody>
      </p:sp>
      <p:sp>
        <p:nvSpPr>
          <p:cNvPr id="10" name="Footer Placeholder 4"/>
          <p:cNvSpPr txBox="1">
            <a:spLocks/>
          </p:cNvSpPr>
          <p:nvPr userDrawn="1"/>
        </p:nvSpPr>
        <p:spPr>
          <a:xfrm>
            <a:off x="6804025" y="6376988"/>
            <a:ext cx="2089150" cy="365125"/>
          </a:xfrm>
          <a:prstGeom prst="rect">
            <a:avLst/>
          </a:prstGeom>
        </p:spPr>
        <p:txBody>
          <a:bodyPr anchor="ctr"/>
          <a:lstStyle>
            <a:lvl1pPr algn="l">
              <a:defRPr/>
            </a:lvl1pPr>
          </a:lstStyle>
          <a:p>
            <a:pPr fontAlgn="auto">
              <a:spcBef>
                <a:spcPts val="0"/>
              </a:spcBef>
              <a:spcAft>
                <a:spcPts val="0"/>
              </a:spcAft>
              <a:defRPr/>
            </a:pPr>
            <a:r>
              <a:rPr kumimoji="0" lang="en-US" altLang="zh-TW" sz="1200" dirty="0" smtClean="0">
                <a:solidFill>
                  <a:schemeClr val="tx1">
                    <a:tint val="75000"/>
                  </a:schemeClr>
                </a:solidFill>
                <a:latin typeface="+mn-lt"/>
                <a:ea typeface="+mn-ea"/>
              </a:rPr>
              <a:t>Sponsored by: </a:t>
            </a:r>
            <a:endParaRPr kumimoji="0" lang="zh-TW" altLang="en-US" sz="1200" dirty="0" smtClean="0">
              <a:solidFill>
                <a:schemeClr val="tx1">
                  <a:tint val="75000"/>
                </a:schemeClr>
              </a:solidFill>
              <a:latin typeface="+mn-lt"/>
              <a:ea typeface="+mn-ea"/>
            </a:endParaRPr>
          </a:p>
        </p:txBody>
      </p:sp>
      <p:pic>
        <p:nvPicPr>
          <p:cNvPr id="11" name="Picture 4"/>
          <p:cNvPicPr>
            <a:picLocks noChangeAspect="1" noChangeArrowheads="1"/>
          </p:cNvPicPr>
          <p:nvPr userDrawn="1"/>
        </p:nvPicPr>
        <p:blipFill>
          <a:blip r:embed="rId6" cstate="print"/>
          <a:srcRect/>
          <a:stretch>
            <a:fillRect/>
          </a:stretch>
        </p:blipFill>
        <p:spPr bwMode="auto">
          <a:xfrm>
            <a:off x="7805738" y="6381750"/>
            <a:ext cx="989012" cy="360363"/>
          </a:xfrm>
          <a:prstGeom prst="rect">
            <a:avLst/>
          </a:prstGeom>
          <a:noFill/>
          <a:ln w="9525">
            <a:noFill/>
            <a:miter lim="800000"/>
            <a:headEnd/>
            <a:tailEnd/>
          </a:ln>
        </p:spPr>
      </p:pic>
      <p:sp>
        <p:nvSpPr>
          <p:cNvPr id="12" name="Footer Placeholder 4"/>
          <p:cNvSpPr txBox="1">
            <a:spLocks/>
          </p:cNvSpPr>
          <p:nvPr userDrawn="1"/>
        </p:nvSpPr>
        <p:spPr>
          <a:xfrm>
            <a:off x="3419475" y="6372225"/>
            <a:ext cx="2895600" cy="365125"/>
          </a:xfrm>
          <a:prstGeom prst="rect">
            <a:avLst/>
          </a:prstGeom>
        </p:spPr>
        <p:txBody>
          <a:bodyPr anchor="ctr"/>
          <a:lstStyle>
            <a:lvl1pPr algn="l">
              <a:defRPr/>
            </a:lvl1pPr>
          </a:lstStyle>
          <a:p>
            <a:pPr fontAlgn="auto">
              <a:spcBef>
                <a:spcPts val="0"/>
              </a:spcBef>
              <a:spcAft>
                <a:spcPts val="0"/>
              </a:spcAft>
              <a:defRPr/>
            </a:pPr>
            <a:r>
              <a:rPr kumimoji="0" lang="en-US" altLang="zh-TW" sz="1200" dirty="0" smtClean="0">
                <a:solidFill>
                  <a:schemeClr val="tx1">
                    <a:tint val="75000"/>
                  </a:schemeClr>
                </a:solidFill>
                <a:latin typeface="+mn-lt"/>
                <a:ea typeface="+mn-ea"/>
              </a:rPr>
              <a:t>Supported by: </a:t>
            </a:r>
            <a:endParaRPr kumimoji="0" lang="zh-TW" altLang="en-US" sz="1200" dirty="0" smtClean="0">
              <a:solidFill>
                <a:schemeClr val="tx1">
                  <a:tint val="75000"/>
                </a:schemeClr>
              </a:solidFill>
              <a:latin typeface="+mn-lt"/>
              <a:ea typeface="+mn-ea"/>
            </a:endParaRPr>
          </a:p>
        </p:txBody>
      </p:sp>
      <p:pic>
        <p:nvPicPr>
          <p:cNvPr id="13" name="Picture 5"/>
          <p:cNvPicPr>
            <a:picLocks noChangeAspect="1" noChangeArrowheads="1"/>
          </p:cNvPicPr>
          <p:nvPr userDrawn="1"/>
        </p:nvPicPr>
        <p:blipFill>
          <a:blip r:embed="rId7" cstate="print"/>
          <a:srcRect l="38681" t="21651" r="37694" b="17451"/>
          <a:stretch>
            <a:fillRect/>
          </a:stretch>
        </p:blipFill>
        <p:spPr bwMode="auto">
          <a:xfrm>
            <a:off x="4460875" y="6354763"/>
            <a:ext cx="247650" cy="360362"/>
          </a:xfrm>
          <a:prstGeom prst="rect">
            <a:avLst/>
          </a:prstGeom>
          <a:noFill/>
          <a:ln w="9525">
            <a:noFill/>
            <a:miter lim="800000"/>
            <a:headEnd/>
            <a:tailEnd/>
          </a:ln>
        </p:spPr>
      </p:pic>
      <p:pic>
        <p:nvPicPr>
          <p:cNvPr id="14" name="Picture 6" descr="U:\_ NCDP Team\Public\6 Action Areas\PA promotion\EPP\Alliance Building\Exercise Prescription Development Committee\collaborators logos\HKPFA.jpg"/>
          <p:cNvPicPr>
            <a:picLocks noChangeAspect="1" noChangeArrowheads="1"/>
          </p:cNvPicPr>
          <p:nvPr userDrawn="1"/>
        </p:nvPicPr>
        <p:blipFill>
          <a:blip r:embed="rId8" cstate="print"/>
          <a:srcRect/>
          <a:stretch>
            <a:fillRect/>
          </a:stretch>
        </p:blipFill>
        <p:spPr bwMode="auto">
          <a:xfrm>
            <a:off x="4859338" y="6381750"/>
            <a:ext cx="381000" cy="331788"/>
          </a:xfrm>
          <a:prstGeom prst="rect">
            <a:avLst/>
          </a:prstGeom>
          <a:noFill/>
          <a:ln w="9525">
            <a:noFill/>
            <a:miter lim="800000"/>
            <a:headEnd/>
            <a:tailEnd/>
          </a:ln>
        </p:spPr>
      </p:pic>
      <p:sp>
        <p:nvSpPr>
          <p:cNvPr id="2" name="Title 1"/>
          <p:cNvSpPr>
            <a:spLocks noGrp="1"/>
          </p:cNvSpPr>
          <p:nvPr>
            <p:ph type="title"/>
          </p:nvPr>
        </p:nvSpPr>
        <p:spPr>
          <a:xfrm>
            <a:off x="467544" y="1340768"/>
            <a:ext cx="8229600" cy="936104"/>
          </a:xfrm>
        </p:spPr>
        <p:txBody>
          <a:bodyPr/>
          <a:lstStyle>
            <a:lvl1pPr algn="l">
              <a:defRPr b="1">
                <a:solidFill>
                  <a:schemeClr val="tx2"/>
                </a:solidFill>
              </a:defRPr>
            </a:lvl1pPr>
          </a:lstStyle>
          <a:p>
            <a:r>
              <a:rPr lang="en-US" altLang="zh-TW" dirty="0" smtClean="0"/>
              <a:t>Click to edit Master title style</a:t>
            </a:r>
            <a:endParaRPr lang="zh-TW" altLang="en-US" dirty="0"/>
          </a:p>
        </p:txBody>
      </p:sp>
      <p:sp>
        <p:nvSpPr>
          <p:cNvPr id="3" name="Content Placeholder 2"/>
          <p:cNvSpPr>
            <a:spLocks noGrp="1"/>
          </p:cNvSpPr>
          <p:nvPr>
            <p:ph idx="1"/>
          </p:nvPr>
        </p:nvSpPr>
        <p:spPr>
          <a:xfrm>
            <a:off x="457200" y="2420888"/>
            <a:ext cx="8229600" cy="374441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
        <p:nvSpPr>
          <p:cNvPr id="15" name="Slide Number Placeholder 5"/>
          <p:cNvSpPr>
            <a:spLocks noGrp="1"/>
          </p:cNvSpPr>
          <p:nvPr>
            <p:ph type="sldNum" sz="quarter" idx="10"/>
          </p:nvPr>
        </p:nvSpPr>
        <p:spPr/>
        <p:txBody>
          <a:bodyPr/>
          <a:lstStyle>
            <a:lvl1pPr>
              <a:defRPr/>
            </a:lvl1pPr>
          </a:lstStyle>
          <a:p>
            <a:pPr>
              <a:defRPr/>
            </a:pPr>
            <a:fld id="{A47775A2-CC70-42C9-932B-E5015C64262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新細明體" charset="-120"/>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8A36CCC-002B-48B6-B6EE-5E9FFC22FA34}"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dhhpfs10\usr\_ Users\mohp3\Desktop\untitled.png"/>
          <p:cNvPicPr>
            <a:picLocks noChangeAspect="1" noChangeArrowheads="1"/>
          </p:cNvPicPr>
          <p:nvPr userDrawn="1"/>
        </p:nvPicPr>
        <p:blipFill>
          <a:blip r:embed="rId2" cstate="print"/>
          <a:srcRect t="8699"/>
          <a:stretch>
            <a:fillRect/>
          </a:stretch>
        </p:blipFill>
        <p:spPr bwMode="auto">
          <a:xfrm>
            <a:off x="15875" y="-26988"/>
            <a:ext cx="9128125" cy="1223963"/>
          </a:xfrm>
          <a:prstGeom prst="rect">
            <a:avLst/>
          </a:prstGeom>
          <a:noFill/>
          <a:ln w="9525">
            <a:noFill/>
            <a:miter lim="800000"/>
            <a:headEnd/>
            <a:tailEnd/>
          </a:ln>
        </p:spPr>
      </p:pic>
      <p:sp>
        <p:nvSpPr>
          <p:cNvPr id="6" name="Rectangle 5"/>
          <p:cNvSpPr/>
          <p:nvPr userDrawn="1"/>
        </p:nvSpPr>
        <p:spPr>
          <a:xfrm>
            <a:off x="0" y="-17463"/>
            <a:ext cx="1763713" cy="11969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7" name="Picture 2" descr="\\dhhpfs10\usr\_ Users\mohp3\Desktop\untitled1.png"/>
          <p:cNvPicPr>
            <a:picLocks noChangeAspect="1" noChangeArrowheads="1"/>
          </p:cNvPicPr>
          <p:nvPr userDrawn="1"/>
        </p:nvPicPr>
        <p:blipFill>
          <a:blip r:embed="rId3" cstate="print"/>
          <a:srcRect/>
          <a:stretch>
            <a:fillRect/>
          </a:stretch>
        </p:blipFill>
        <p:spPr bwMode="auto">
          <a:xfrm>
            <a:off x="142875" y="179388"/>
            <a:ext cx="1473200" cy="792162"/>
          </a:xfrm>
          <a:prstGeom prst="rect">
            <a:avLst/>
          </a:prstGeom>
          <a:noFill/>
          <a:ln w="9525">
            <a:noFill/>
            <a:miter lim="800000"/>
            <a:headEnd/>
            <a:tailEnd/>
          </a:ln>
        </p:spPr>
      </p:pic>
      <p:pic>
        <p:nvPicPr>
          <p:cNvPr id="8" name="Picture 2" descr="U:\_ NCDP Team\Public\6 Action Areas\PA promotion\EPP\Alliance Building\Exercise Prescription Development Committee\collaborators logos\HKMA logo.JPG"/>
          <p:cNvPicPr>
            <a:picLocks noChangeAspect="1" noChangeArrowheads="1"/>
          </p:cNvPicPr>
          <p:nvPr userDrawn="1"/>
        </p:nvPicPr>
        <p:blipFill>
          <a:blip r:embed="rId4" cstate="print"/>
          <a:srcRect/>
          <a:stretch>
            <a:fillRect/>
          </a:stretch>
        </p:blipFill>
        <p:spPr bwMode="auto">
          <a:xfrm>
            <a:off x="1800225" y="6340475"/>
            <a:ext cx="298450" cy="400050"/>
          </a:xfrm>
          <a:prstGeom prst="rect">
            <a:avLst/>
          </a:prstGeom>
          <a:noFill/>
          <a:ln w="9525">
            <a:noFill/>
            <a:miter lim="800000"/>
            <a:headEnd/>
            <a:tailEnd/>
          </a:ln>
        </p:spPr>
      </p:pic>
      <p:pic>
        <p:nvPicPr>
          <p:cNvPr id="9" name="Picture 3" descr="U:\_ MC Team\Public\Logos\COMMON LOGOS\DH logos\DH_biling_centre.jpg"/>
          <p:cNvPicPr>
            <a:picLocks noChangeAspect="1" noChangeArrowheads="1"/>
          </p:cNvPicPr>
          <p:nvPr userDrawn="1"/>
        </p:nvPicPr>
        <p:blipFill>
          <a:blip r:embed="rId5" cstate="print"/>
          <a:srcRect/>
          <a:stretch>
            <a:fillRect/>
          </a:stretch>
        </p:blipFill>
        <p:spPr bwMode="auto">
          <a:xfrm>
            <a:off x="1187450" y="6330950"/>
            <a:ext cx="576263" cy="492125"/>
          </a:xfrm>
          <a:prstGeom prst="rect">
            <a:avLst/>
          </a:prstGeom>
          <a:noFill/>
          <a:ln w="9525">
            <a:noFill/>
            <a:miter lim="800000"/>
            <a:headEnd/>
            <a:tailEnd/>
          </a:ln>
        </p:spPr>
      </p:pic>
      <p:sp>
        <p:nvSpPr>
          <p:cNvPr id="10" name="Footer Placeholder 4"/>
          <p:cNvSpPr txBox="1">
            <a:spLocks/>
          </p:cNvSpPr>
          <p:nvPr userDrawn="1"/>
        </p:nvSpPr>
        <p:spPr>
          <a:xfrm>
            <a:off x="214313" y="6372225"/>
            <a:ext cx="2895600" cy="365125"/>
          </a:xfrm>
          <a:prstGeom prst="rect">
            <a:avLst/>
          </a:prstGeom>
        </p:spPr>
        <p:txBody>
          <a:bodyPr anchor="ctr"/>
          <a:lstStyle>
            <a:lvl1pPr algn="l">
              <a:defRPr/>
            </a:lvl1pPr>
          </a:lstStyle>
          <a:p>
            <a:pPr fontAlgn="auto">
              <a:spcBef>
                <a:spcPts val="0"/>
              </a:spcBef>
              <a:spcAft>
                <a:spcPts val="0"/>
              </a:spcAft>
              <a:defRPr/>
            </a:pPr>
            <a:r>
              <a:rPr kumimoji="0" lang="en-US" altLang="zh-TW" sz="1200" dirty="0" smtClean="0">
                <a:solidFill>
                  <a:schemeClr val="bg1">
                    <a:lumMod val="50000"/>
                  </a:schemeClr>
                </a:solidFill>
                <a:latin typeface="+mn-lt"/>
                <a:ea typeface="+mn-ea"/>
              </a:rPr>
              <a:t>Co-</a:t>
            </a:r>
            <a:r>
              <a:rPr kumimoji="0" lang="en-US" altLang="zh-TW" sz="1200" dirty="0" err="1" smtClean="0">
                <a:solidFill>
                  <a:schemeClr val="bg1">
                    <a:lumMod val="50000"/>
                  </a:schemeClr>
                </a:solidFill>
                <a:latin typeface="+mn-lt"/>
                <a:ea typeface="+mn-ea"/>
              </a:rPr>
              <a:t>organised</a:t>
            </a:r>
            <a:r>
              <a:rPr kumimoji="0" lang="en-US" altLang="zh-TW" sz="1200" dirty="0" smtClean="0">
                <a:solidFill>
                  <a:schemeClr val="bg1">
                    <a:lumMod val="50000"/>
                  </a:schemeClr>
                </a:solidFill>
                <a:latin typeface="+mn-lt"/>
                <a:ea typeface="+mn-ea"/>
              </a:rPr>
              <a:t> by:</a:t>
            </a:r>
            <a:endParaRPr kumimoji="0" lang="zh-TW" altLang="en-US" sz="1200" dirty="0" smtClean="0">
              <a:solidFill>
                <a:schemeClr val="bg1">
                  <a:lumMod val="50000"/>
                </a:schemeClr>
              </a:solidFill>
              <a:latin typeface="+mn-lt"/>
              <a:ea typeface="+mn-ea"/>
            </a:endParaRPr>
          </a:p>
        </p:txBody>
      </p:sp>
      <p:sp>
        <p:nvSpPr>
          <p:cNvPr id="11" name="Footer Placeholder 4"/>
          <p:cNvSpPr txBox="1">
            <a:spLocks/>
          </p:cNvSpPr>
          <p:nvPr userDrawn="1"/>
        </p:nvSpPr>
        <p:spPr>
          <a:xfrm>
            <a:off x="6804025" y="6376988"/>
            <a:ext cx="2089150" cy="365125"/>
          </a:xfrm>
          <a:prstGeom prst="rect">
            <a:avLst/>
          </a:prstGeom>
        </p:spPr>
        <p:txBody>
          <a:bodyPr anchor="ctr"/>
          <a:lstStyle>
            <a:lvl1pPr algn="l">
              <a:defRPr/>
            </a:lvl1pPr>
          </a:lstStyle>
          <a:p>
            <a:pPr fontAlgn="auto">
              <a:spcBef>
                <a:spcPts val="0"/>
              </a:spcBef>
              <a:spcAft>
                <a:spcPts val="0"/>
              </a:spcAft>
              <a:defRPr/>
            </a:pPr>
            <a:r>
              <a:rPr kumimoji="0" lang="en-US" altLang="zh-TW" sz="1200" dirty="0" smtClean="0">
                <a:solidFill>
                  <a:schemeClr val="tx1">
                    <a:tint val="75000"/>
                  </a:schemeClr>
                </a:solidFill>
                <a:latin typeface="+mn-lt"/>
                <a:ea typeface="+mn-ea"/>
              </a:rPr>
              <a:t>Sponsored by: </a:t>
            </a:r>
            <a:endParaRPr kumimoji="0" lang="zh-TW" altLang="en-US" sz="1200" dirty="0" smtClean="0">
              <a:solidFill>
                <a:schemeClr val="tx1">
                  <a:tint val="75000"/>
                </a:schemeClr>
              </a:solidFill>
              <a:latin typeface="+mn-lt"/>
              <a:ea typeface="+mn-ea"/>
            </a:endParaRPr>
          </a:p>
        </p:txBody>
      </p:sp>
      <p:pic>
        <p:nvPicPr>
          <p:cNvPr id="12" name="Picture 4"/>
          <p:cNvPicPr>
            <a:picLocks noChangeAspect="1" noChangeArrowheads="1"/>
          </p:cNvPicPr>
          <p:nvPr userDrawn="1"/>
        </p:nvPicPr>
        <p:blipFill>
          <a:blip r:embed="rId6" cstate="print"/>
          <a:srcRect/>
          <a:stretch>
            <a:fillRect/>
          </a:stretch>
        </p:blipFill>
        <p:spPr bwMode="auto">
          <a:xfrm>
            <a:off x="7805738" y="6381750"/>
            <a:ext cx="989012" cy="360363"/>
          </a:xfrm>
          <a:prstGeom prst="rect">
            <a:avLst/>
          </a:prstGeom>
          <a:noFill/>
          <a:ln w="9525">
            <a:noFill/>
            <a:miter lim="800000"/>
            <a:headEnd/>
            <a:tailEnd/>
          </a:ln>
        </p:spPr>
      </p:pic>
      <p:sp>
        <p:nvSpPr>
          <p:cNvPr id="13" name="Footer Placeholder 4"/>
          <p:cNvSpPr txBox="1">
            <a:spLocks/>
          </p:cNvSpPr>
          <p:nvPr userDrawn="1"/>
        </p:nvSpPr>
        <p:spPr>
          <a:xfrm>
            <a:off x="3419475" y="6372225"/>
            <a:ext cx="2895600" cy="365125"/>
          </a:xfrm>
          <a:prstGeom prst="rect">
            <a:avLst/>
          </a:prstGeom>
        </p:spPr>
        <p:txBody>
          <a:bodyPr anchor="ctr"/>
          <a:lstStyle>
            <a:lvl1pPr algn="l">
              <a:defRPr/>
            </a:lvl1pPr>
          </a:lstStyle>
          <a:p>
            <a:pPr fontAlgn="auto">
              <a:spcBef>
                <a:spcPts val="0"/>
              </a:spcBef>
              <a:spcAft>
                <a:spcPts val="0"/>
              </a:spcAft>
              <a:defRPr/>
            </a:pPr>
            <a:r>
              <a:rPr kumimoji="0" lang="en-US" altLang="zh-TW" sz="1200" dirty="0" smtClean="0">
                <a:solidFill>
                  <a:schemeClr val="tx1">
                    <a:tint val="75000"/>
                  </a:schemeClr>
                </a:solidFill>
                <a:latin typeface="+mn-lt"/>
                <a:ea typeface="+mn-ea"/>
              </a:rPr>
              <a:t>Supported by: </a:t>
            </a:r>
            <a:endParaRPr kumimoji="0" lang="zh-TW" altLang="en-US" sz="1200" dirty="0" smtClean="0">
              <a:solidFill>
                <a:schemeClr val="tx1">
                  <a:tint val="75000"/>
                </a:schemeClr>
              </a:solidFill>
              <a:latin typeface="+mn-lt"/>
              <a:ea typeface="+mn-ea"/>
            </a:endParaRPr>
          </a:p>
        </p:txBody>
      </p:sp>
      <p:pic>
        <p:nvPicPr>
          <p:cNvPr id="14" name="Picture 5"/>
          <p:cNvPicPr>
            <a:picLocks noChangeAspect="1" noChangeArrowheads="1"/>
          </p:cNvPicPr>
          <p:nvPr userDrawn="1"/>
        </p:nvPicPr>
        <p:blipFill>
          <a:blip r:embed="rId7" cstate="print"/>
          <a:srcRect l="38681" t="21651" r="37694" b="17451"/>
          <a:stretch>
            <a:fillRect/>
          </a:stretch>
        </p:blipFill>
        <p:spPr bwMode="auto">
          <a:xfrm>
            <a:off x="4460875" y="6354763"/>
            <a:ext cx="247650" cy="360362"/>
          </a:xfrm>
          <a:prstGeom prst="rect">
            <a:avLst/>
          </a:prstGeom>
          <a:noFill/>
          <a:ln w="9525">
            <a:noFill/>
            <a:miter lim="800000"/>
            <a:headEnd/>
            <a:tailEnd/>
          </a:ln>
        </p:spPr>
      </p:pic>
      <p:pic>
        <p:nvPicPr>
          <p:cNvPr id="15" name="Picture 6" descr="U:\_ NCDP Team\Public\6 Action Areas\PA promotion\EPP\Alliance Building\Exercise Prescription Development Committee\collaborators logos\HKPFA.jpg"/>
          <p:cNvPicPr>
            <a:picLocks noChangeAspect="1" noChangeArrowheads="1"/>
          </p:cNvPicPr>
          <p:nvPr userDrawn="1"/>
        </p:nvPicPr>
        <p:blipFill>
          <a:blip r:embed="rId8" cstate="print"/>
          <a:srcRect/>
          <a:stretch>
            <a:fillRect/>
          </a:stretch>
        </p:blipFill>
        <p:spPr bwMode="auto">
          <a:xfrm>
            <a:off x="4859338" y="6381750"/>
            <a:ext cx="381000" cy="331788"/>
          </a:xfrm>
          <a:prstGeom prst="rect">
            <a:avLst/>
          </a:prstGeom>
          <a:noFill/>
          <a:ln w="9525">
            <a:noFill/>
            <a:miter lim="800000"/>
            <a:headEnd/>
            <a:tailEnd/>
          </a:ln>
        </p:spPr>
      </p:pic>
      <p:sp>
        <p:nvSpPr>
          <p:cNvPr id="2" name="Title 1"/>
          <p:cNvSpPr>
            <a:spLocks noGrp="1"/>
          </p:cNvSpPr>
          <p:nvPr>
            <p:ph type="title"/>
          </p:nvPr>
        </p:nvSpPr>
        <p:spPr>
          <a:xfrm>
            <a:off x="457200" y="1340768"/>
            <a:ext cx="8229600" cy="936104"/>
          </a:xfrm>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2420888"/>
            <a:ext cx="4038600" cy="37444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
        <p:nvSpPr>
          <p:cNvPr id="4" name="Content Placeholder 3"/>
          <p:cNvSpPr>
            <a:spLocks noGrp="1"/>
          </p:cNvSpPr>
          <p:nvPr>
            <p:ph sz="half" idx="2"/>
          </p:nvPr>
        </p:nvSpPr>
        <p:spPr>
          <a:xfrm>
            <a:off x="4648200" y="2420888"/>
            <a:ext cx="4038600" cy="37444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16" name="Slide Number Placeholder 5"/>
          <p:cNvSpPr>
            <a:spLocks noGrp="1"/>
          </p:cNvSpPr>
          <p:nvPr>
            <p:ph type="sldNum" sz="quarter" idx="10"/>
          </p:nvPr>
        </p:nvSpPr>
        <p:spPr/>
        <p:txBody>
          <a:bodyPr/>
          <a:lstStyle>
            <a:lvl1pPr>
              <a:defRPr/>
            </a:lvl1pPr>
          </a:lstStyle>
          <a:p>
            <a:pPr>
              <a:defRPr/>
            </a:pPr>
            <a:fld id="{91D80AB7-55B4-4068-8C9C-842CB104B69F}"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ea typeface="新細明體" charset="-120"/>
              </a:defRPr>
            </a:lvl1pPr>
          </a:lstStyle>
          <a:p>
            <a:pPr>
              <a:defRPr/>
            </a:pPr>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A92AC6D0-7857-4564-8F18-BFA2C2EFB186}"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新細明體" charset="-120"/>
              </a:defRPr>
            </a:lvl1pPr>
          </a:lstStyle>
          <a:p>
            <a:pPr>
              <a:defRPr/>
            </a:pPr>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CE2AB577-9BB8-4DED-A90A-79588C251833}"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ea typeface="新細明體" charset="-120"/>
              </a:defRPr>
            </a:lvl1pPr>
          </a:lstStyle>
          <a:p>
            <a:pPr>
              <a:defRPr/>
            </a:pPr>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1898EABA-726C-4A39-B273-1AFCA75CF03B}"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ea typeface="新細明體" charset="-120"/>
              </a:defRPr>
            </a:lvl1pPr>
          </a:lstStyle>
          <a:p>
            <a:pPr>
              <a:defRPr/>
            </a:pPr>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72EB412-0640-42AC-91F2-7158C948AE90}"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ea typeface="新細明體" charset="-120"/>
              </a:defRPr>
            </a:lvl1pPr>
          </a:lstStyle>
          <a:p>
            <a:pPr>
              <a:defRPr/>
            </a:pPr>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618F179-E89F-423D-96BC-A8027B41A9BE}"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zh-TW"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smtClean="0"/>
          </a:p>
        </p:txBody>
      </p:sp>
      <p:sp>
        <p:nvSpPr>
          <p:cNvPr id="5" name="Footer Placeholder 4"/>
          <p:cNvSpPr>
            <a:spLocks noGrp="1"/>
          </p:cNvSpPr>
          <p:nvPr>
            <p:ph type="ftr" sz="quarter" idx="3"/>
          </p:nvPr>
        </p:nvSpPr>
        <p:spPr>
          <a:xfrm>
            <a:off x="468313" y="6356350"/>
            <a:ext cx="82804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DCD344E7-8A87-428F-8D89-8DA7D336C38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xerciserx.cheu.gov.hk/files/PAR-Q_eng.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xerciserx.cheu.gov.hk/files/PAR-Q_eng.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exerciserx.cheu.gov.hk/files/PARmed-X.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wada-ama.org/e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wada-ama.org/en/what-we-do/the-cod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wada-ama.org/en/what-we-do/the-cod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ada-main-prod.s3.amazonaws.com/resources/files/WADA-Revised-2014-Prohibited-List-EN.PDF"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druginsport.hk/"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hyperlink" Target="http://www.antidoping.hk/doctor.php"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exerciserx.cheu.gov.h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hyperlink" Target="http://www.antidoping.hk/uploaded/files/TUE%20application%20form%20(revised%20Aug%202014).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GB" altLang="zh-TW" dirty="0" smtClean="0">
                <a:solidFill>
                  <a:schemeClr val="tx2"/>
                </a:solidFill>
                <a:latin typeface="Impact" pitchFamily="34" charset="0"/>
              </a:rPr>
              <a:t>Exercise Prescription </a:t>
            </a:r>
            <a:br>
              <a:rPr lang="en-GB" altLang="zh-TW" dirty="0" smtClean="0">
                <a:solidFill>
                  <a:schemeClr val="tx2"/>
                </a:solidFill>
                <a:latin typeface="Impact" pitchFamily="34" charset="0"/>
              </a:rPr>
            </a:br>
            <a:r>
              <a:rPr lang="en-GB" altLang="zh-TW" dirty="0" smtClean="0">
                <a:solidFill>
                  <a:schemeClr val="tx2"/>
                </a:solidFill>
                <a:latin typeface="Impact" pitchFamily="34" charset="0"/>
              </a:rPr>
              <a:t>Certificate Course </a:t>
            </a:r>
            <a:endParaRPr lang="zh-TW" altLang="en-US" dirty="0" smtClean="0">
              <a:solidFill>
                <a:schemeClr val="tx2"/>
              </a:solidFill>
              <a:latin typeface="Impact" pitchFamily="34" charset="0"/>
            </a:endParaRPr>
          </a:p>
        </p:txBody>
      </p:sp>
      <p:sp>
        <p:nvSpPr>
          <p:cNvPr id="3" name="Subtitle 2"/>
          <p:cNvSpPr>
            <a:spLocks noGrp="1"/>
          </p:cNvSpPr>
          <p:nvPr>
            <p:ph type="subTitle" idx="1"/>
          </p:nvPr>
        </p:nvSpPr>
        <p:spPr>
          <a:xfrm>
            <a:off x="0" y="3860800"/>
            <a:ext cx="9144000" cy="2351088"/>
          </a:xfrm>
        </p:spPr>
        <p:txBody>
          <a:bodyPr rtlCol="0">
            <a:normAutofit fontScale="92500" lnSpcReduction="10000"/>
          </a:bodyPr>
          <a:lstStyle/>
          <a:p>
            <a:pPr eaLnBrk="1" fontAlgn="auto" hangingPunct="1">
              <a:spcAft>
                <a:spcPts val="0"/>
              </a:spcAft>
              <a:buFont typeface="Arial" pitchFamily="34" charset="0"/>
              <a:buNone/>
              <a:defRPr/>
            </a:pPr>
            <a:r>
              <a:rPr lang="en-US" altLang="zh-TW" b="1" dirty="0" smtClean="0">
                <a:solidFill>
                  <a:schemeClr val="tx1">
                    <a:lumMod val="65000"/>
                    <a:lumOff val="35000"/>
                  </a:schemeClr>
                </a:solidFill>
              </a:rPr>
              <a:t>Session 1:</a:t>
            </a:r>
            <a:br>
              <a:rPr lang="en-US" altLang="zh-TW" b="1" dirty="0" smtClean="0">
                <a:solidFill>
                  <a:schemeClr val="tx1">
                    <a:lumMod val="65000"/>
                    <a:lumOff val="35000"/>
                  </a:schemeClr>
                </a:solidFill>
              </a:rPr>
            </a:br>
            <a:r>
              <a:rPr lang="en-US" altLang="zh-TW" b="1" dirty="0" smtClean="0">
                <a:solidFill>
                  <a:schemeClr val="tx1">
                    <a:lumMod val="65000"/>
                    <a:lumOff val="35000"/>
                  </a:schemeClr>
                </a:solidFill>
              </a:rPr>
              <a:t>Understanding Basic Concepts on Exercise </a:t>
            </a:r>
            <a:br>
              <a:rPr lang="en-US" altLang="zh-TW" b="1" dirty="0" smtClean="0">
                <a:solidFill>
                  <a:schemeClr val="tx1">
                    <a:lumMod val="65000"/>
                    <a:lumOff val="35000"/>
                  </a:schemeClr>
                </a:solidFill>
              </a:rPr>
            </a:br>
            <a:r>
              <a:rPr lang="en-US" altLang="zh-TW" b="1" dirty="0" smtClean="0">
                <a:solidFill>
                  <a:schemeClr val="tx1">
                    <a:lumMod val="65000"/>
                    <a:lumOff val="35000"/>
                  </a:schemeClr>
                </a:solidFill>
              </a:rPr>
              <a:t>and Handling Exercise Risks</a:t>
            </a:r>
            <a:endParaRPr lang="en-US" altLang="zh-TW" b="1" dirty="0" smtClean="0">
              <a:solidFill>
                <a:schemeClr val="tx1">
                  <a:lumMod val="65000"/>
                  <a:lumOff val="35000"/>
                </a:schemeClr>
              </a:solidFill>
            </a:endParaRPr>
          </a:p>
          <a:p>
            <a:pPr eaLnBrk="1" fontAlgn="auto" hangingPunct="1">
              <a:spcAft>
                <a:spcPts val="0"/>
              </a:spcAft>
              <a:buFont typeface="Arial" pitchFamily="34" charset="0"/>
              <a:buNone/>
              <a:defRPr/>
            </a:pPr>
            <a:r>
              <a:rPr lang="en-US" altLang="zh-TW" b="1" dirty="0" smtClean="0">
                <a:solidFill>
                  <a:schemeClr val="tx2"/>
                </a:solidFill>
              </a:rPr>
              <a:t>Prof. Josephine IP Wing-yuk    </a:t>
            </a:r>
            <a:br>
              <a:rPr lang="en-US" altLang="zh-TW" b="1" dirty="0" smtClean="0">
                <a:solidFill>
                  <a:schemeClr val="tx2"/>
                </a:solidFill>
              </a:rPr>
            </a:br>
            <a:r>
              <a:rPr lang="en-US" altLang="zh-TW" b="1" dirty="0" smtClean="0">
                <a:solidFill>
                  <a:schemeClr val="tx2"/>
                </a:solidFill>
              </a:rPr>
              <a:t>MBBS(HK), MS(HK), FRCOS (HK)</a:t>
            </a:r>
            <a:endParaRPr lang="zh-TW" altLang="en-US" b="1"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1341438"/>
            <a:ext cx="8229600" cy="935037"/>
          </a:xfrm>
        </p:spPr>
        <p:txBody>
          <a:bodyPr/>
          <a:lstStyle/>
          <a:p>
            <a:pPr eaLnBrk="1" hangingPunct="1"/>
            <a:r>
              <a:rPr lang="en-US" altLang="zh-TW" smtClean="0"/>
              <a:t>Basic Terminology…</a:t>
            </a:r>
            <a:endParaRPr lang="zh-TW" altLang="en-US" smtClean="0"/>
          </a:p>
        </p:txBody>
      </p:sp>
      <p:sp>
        <p:nvSpPr>
          <p:cNvPr id="3" name="Content Placeholder 2"/>
          <p:cNvSpPr>
            <a:spLocks noGrp="1"/>
          </p:cNvSpPr>
          <p:nvPr>
            <p:ph idx="1"/>
          </p:nvPr>
        </p:nvSpPr>
        <p:spPr>
          <a:xfrm>
            <a:off x="457200" y="2420938"/>
            <a:ext cx="8229600" cy="3744912"/>
          </a:xfrm>
        </p:spPr>
        <p:txBody>
          <a:bodyPr rtlCol="0">
            <a:normAutofit/>
          </a:bodyPr>
          <a:lstStyle/>
          <a:p>
            <a:pPr eaLnBrk="1" fontAlgn="auto" hangingPunct="1">
              <a:spcAft>
                <a:spcPts val="0"/>
              </a:spcAft>
              <a:buFont typeface="Arial" pitchFamily="34" charset="0"/>
              <a:buChar char="•"/>
              <a:defRPr/>
            </a:pPr>
            <a:r>
              <a:rPr lang="en-US" altLang="zh-TW" b="1" dirty="0" smtClean="0"/>
              <a:t>Sport </a:t>
            </a:r>
            <a:r>
              <a:rPr lang="zh-TW" altLang="zh-TW" b="1" dirty="0" smtClean="0"/>
              <a:t>「體育運動」</a:t>
            </a:r>
          </a:p>
          <a:p>
            <a:pPr lvl="1" eaLnBrk="1" fontAlgn="auto" hangingPunct="1">
              <a:spcAft>
                <a:spcPts val="0"/>
              </a:spcAft>
              <a:buFont typeface="Arial" pitchFamily="34" charset="0"/>
              <a:buChar char="–"/>
              <a:defRPr/>
            </a:pPr>
            <a:r>
              <a:rPr lang="en-US" altLang="zh-TW" dirty="0" smtClean="0"/>
              <a:t>Sport covers a range of physical activities performed within a set of rules and undertaken as part of leisure or competition. Sporting activities usually involve physical activity carried out by teams or individuals and are supported by an institutional framework, such as a sporting agency</a:t>
            </a:r>
            <a:endParaRPr lang="zh-TW" altLang="en-US" dirty="0" smtClean="0"/>
          </a:p>
        </p:txBody>
      </p:sp>
      <p:sp>
        <p:nvSpPr>
          <p:cNvPr id="4" name="Slide Number Placeholder 3"/>
          <p:cNvSpPr>
            <a:spLocks noGrp="1"/>
          </p:cNvSpPr>
          <p:nvPr>
            <p:ph type="sldNum" sz="quarter" idx="10"/>
          </p:nvPr>
        </p:nvSpPr>
        <p:spPr/>
        <p:txBody>
          <a:bodyPr/>
          <a:lstStyle/>
          <a:p>
            <a:pPr>
              <a:defRPr/>
            </a:pPr>
            <a:fld id="{06F5D10B-4BEF-4784-BD18-2F020B920BBD}" type="slidenum">
              <a:rPr lang="zh-TW" altLang="en-US" smtClean="0"/>
              <a:pPr>
                <a:defRPr/>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1341438"/>
            <a:ext cx="8229600" cy="935037"/>
          </a:xfrm>
        </p:spPr>
        <p:txBody>
          <a:bodyPr/>
          <a:lstStyle/>
          <a:p>
            <a:pPr eaLnBrk="1" hangingPunct="1"/>
            <a:r>
              <a:rPr lang="en-US" altLang="zh-TW" smtClean="0"/>
              <a:t>Basic Terminology…</a:t>
            </a:r>
            <a:endParaRPr lang="zh-TW" altLang="en-US" smtClean="0"/>
          </a:p>
        </p:txBody>
      </p:sp>
      <p:sp>
        <p:nvSpPr>
          <p:cNvPr id="3" name="Content Placeholder 2"/>
          <p:cNvSpPr>
            <a:spLocks noGrp="1"/>
          </p:cNvSpPr>
          <p:nvPr>
            <p:ph idx="1"/>
          </p:nvPr>
        </p:nvSpPr>
        <p:spPr>
          <a:xfrm>
            <a:off x="457200" y="2420938"/>
            <a:ext cx="8229600" cy="3744912"/>
          </a:xfrm>
        </p:spPr>
        <p:txBody>
          <a:bodyPr rtlCol="0">
            <a:normAutofit fontScale="85000" lnSpcReduction="10000"/>
          </a:bodyPr>
          <a:lstStyle/>
          <a:p>
            <a:pPr eaLnBrk="1" fontAlgn="auto" hangingPunct="1">
              <a:spcAft>
                <a:spcPts val="0"/>
              </a:spcAft>
              <a:buFont typeface="Arial" pitchFamily="34" charset="0"/>
              <a:buChar char="•"/>
              <a:defRPr/>
            </a:pPr>
            <a:r>
              <a:rPr lang="en-US" altLang="zh-TW" b="1" dirty="0" smtClean="0"/>
              <a:t>Exercise Dose / Dosage</a:t>
            </a:r>
            <a:endParaRPr lang="zh-TW" altLang="zh-TW" b="1" dirty="0" smtClean="0"/>
          </a:p>
          <a:p>
            <a:pPr lvl="1" eaLnBrk="1" fontAlgn="auto" hangingPunct="1">
              <a:spcAft>
                <a:spcPts val="0"/>
              </a:spcAft>
              <a:buFont typeface="Arial" pitchFamily="34" charset="0"/>
              <a:buChar char="–"/>
              <a:defRPr/>
            </a:pPr>
            <a:r>
              <a:rPr lang="en-US" altLang="zh-TW" dirty="0" smtClean="0"/>
              <a:t>Refers to the amount of physical activity performed by the subject/ participant. The total dose or amount is determined by the three components of activity:</a:t>
            </a:r>
          </a:p>
          <a:p>
            <a:pPr lvl="2" eaLnBrk="1" fontAlgn="auto" hangingPunct="1">
              <a:spcAft>
                <a:spcPts val="0"/>
              </a:spcAft>
              <a:buFont typeface="Arial" pitchFamily="34" charset="0"/>
              <a:buChar char="•"/>
              <a:defRPr/>
            </a:pPr>
            <a:r>
              <a:rPr lang="en-US" altLang="zh-TW" u="sng" dirty="0" smtClean="0"/>
              <a:t>Frequency</a:t>
            </a:r>
            <a:r>
              <a:rPr lang="en-US" altLang="zh-TW" b="1" dirty="0" smtClean="0"/>
              <a:t> </a:t>
            </a:r>
            <a:r>
              <a:rPr lang="en-US" altLang="zh-TW" dirty="0" smtClean="0"/>
              <a:t>- commonly expressed in sessions, episodes, or bouts per day or per week</a:t>
            </a:r>
          </a:p>
          <a:p>
            <a:pPr lvl="2" eaLnBrk="1" fontAlgn="auto" hangingPunct="1">
              <a:spcAft>
                <a:spcPts val="0"/>
              </a:spcAft>
              <a:buFont typeface="Arial" pitchFamily="34" charset="0"/>
              <a:buChar char="•"/>
              <a:defRPr/>
            </a:pPr>
            <a:r>
              <a:rPr lang="en-US" altLang="zh-TW" u="sng" dirty="0" smtClean="0"/>
              <a:t>Duration</a:t>
            </a:r>
            <a:r>
              <a:rPr lang="en-US" altLang="zh-TW" b="1" dirty="0" smtClean="0"/>
              <a:t> </a:t>
            </a:r>
            <a:r>
              <a:rPr lang="en-US" altLang="zh-TW" dirty="0" smtClean="0"/>
              <a:t>- the length of time for each bout of any specific activity</a:t>
            </a:r>
          </a:p>
          <a:p>
            <a:pPr lvl="2" eaLnBrk="1" fontAlgn="auto" hangingPunct="1">
              <a:spcAft>
                <a:spcPts val="0"/>
              </a:spcAft>
              <a:buFont typeface="Arial" pitchFamily="34" charset="0"/>
              <a:buChar char="•"/>
              <a:defRPr/>
            </a:pPr>
            <a:r>
              <a:rPr lang="en-US" altLang="zh-TW" u="sng" dirty="0" smtClean="0"/>
              <a:t>Intensity</a:t>
            </a:r>
            <a:r>
              <a:rPr lang="en-US" altLang="zh-TW" b="1" dirty="0" smtClean="0"/>
              <a:t> </a:t>
            </a:r>
            <a:r>
              <a:rPr lang="en-US" altLang="zh-TW" dirty="0" smtClean="0"/>
              <a:t>- the rate of energy expenditure necessary to perform the activity to accomplish the  desired function (aerobic activity) or the magnitude of the force exerted (resistance exercise)</a:t>
            </a:r>
            <a:endParaRPr lang="zh-TW" altLang="en-US" dirty="0" smtClean="0"/>
          </a:p>
        </p:txBody>
      </p:sp>
      <p:sp>
        <p:nvSpPr>
          <p:cNvPr id="4" name="Slide Number Placeholder 3"/>
          <p:cNvSpPr>
            <a:spLocks noGrp="1"/>
          </p:cNvSpPr>
          <p:nvPr>
            <p:ph type="sldNum" sz="quarter" idx="10"/>
          </p:nvPr>
        </p:nvSpPr>
        <p:spPr/>
        <p:txBody>
          <a:bodyPr/>
          <a:lstStyle/>
          <a:p>
            <a:pPr>
              <a:defRPr/>
            </a:pPr>
            <a:fld id="{012E4797-4484-491E-B5E7-9AF2B0088514}" type="slidenum">
              <a:rPr lang="zh-TW" altLang="en-US" smtClean="0"/>
              <a:pPr>
                <a:defRPr/>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1341438"/>
            <a:ext cx="8229600" cy="935037"/>
          </a:xfrm>
        </p:spPr>
        <p:txBody>
          <a:bodyPr/>
          <a:lstStyle/>
          <a:p>
            <a:r>
              <a:rPr lang="en-US" altLang="zh-TW" smtClean="0"/>
              <a:t>Basic Terminology…</a:t>
            </a:r>
            <a:endParaRPr lang="zh-TW" altLang="en-US" smtClean="0"/>
          </a:p>
        </p:txBody>
      </p:sp>
      <p:sp>
        <p:nvSpPr>
          <p:cNvPr id="3" name="Content Placeholder 2"/>
          <p:cNvSpPr>
            <a:spLocks noGrp="1"/>
          </p:cNvSpPr>
          <p:nvPr>
            <p:ph idx="1"/>
          </p:nvPr>
        </p:nvSpPr>
        <p:spPr>
          <a:xfrm>
            <a:off x="457200" y="2420938"/>
            <a:ext cx="8229600" cy="3744912"/>
          </a:xfrm>
        </p:spPr>
        <p:txBody>
          <a:bodyPr/>
          <a:lstStyle/>
          <a:p>
            <a:pPr>
              <a:defRPr/>
            </a:pPr>
            <a:r>
              <a:rPr lang="en-US" altLang="zh-TW" b="1" dirty="0" smtClean="0"/>
              <a:t>Progression of Exercise</a:t>
            </a:r>
          </a:p>
          <a:p>
            <a:pPr lvl="1">
              <a:defRPr/>
            </a:pPr>
            <a:r>
              <a:rPr lang="en-US" altLang="zh-TW" dirty="0" smtClean="0"/>
              <a:t>Refers to the process of increasing the intensity, duration, frequency, or amount of activity or exercise as the body adapts to a given activity pattern.</a:t>
            </a:r>
            <a:endParaRPr lang="zh-TW" altLang="en-US" dirty="0"/>
          </a:p>
        </p:txBody>
      </p:sp>
      <p:sp>
        <p:nvSpPr>
          <p:cNvPr id="4" name="Slide Number Placeholder 3"/>
          <p:cNvSpPr>
            <a:spLocks noGrp="1"/>
          </p:cNvSpPr>
          <p:nvPr>
            <p:ph type="sldNum" sz="quarter" idx="10"/>
          </p:nvPr>
        </p:nvSpPr>
        <p:spPr/>
        <p:txBody>
          <a:bodyPr/>
          <a:lstStyle/>
          <a:p>
            <a:pPr>
              <a:defRPr/>
            </a:pPr>
            <a:fld id="{810FA773-BF31-4F9B-91AB-54B43F6E7DDE}" type="slidenum">
              <a:rPr lang="zh-TW" altLang="en-US" smtClean="0"/>
              <a:pPr>
                <a:defRPr/>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1341438"/>
            <a:ext cx="8229600" cy="935037"/>
          </a:xfrm>
        </p:spPr>
        <p:txBody>
          <a:bodyPr/>
          <a:lstStyle/>
          <a:p>
            <a:r>
              <a:rPr lang="en-US" altLang="zh-HK" smtClean="0"/>
              <a:t>Various Types of Physical Activity</a:t>
            </a:r>
            <a:endParaRPr lang="zh-HK" altLang="en-US" smtClean="0"/>
          </a:p>
        </p:txBody>
      </p:sp>
      <p:sp>
        <p:nvSpPr>
          <p:cNvPr id="5" name="Slide Number Placeholder 4"/>
          <p:cNvSpPr>
            <a:spLocks noGrp="1"/>
          </p:cNvSpPr>
          <p:nvPr>
            <p:ph type="sldNum" sz="quarter" idx="10"/>
          </p:nvPr>
        </p:nvSpPr>
        <p:spPr/>
        <p:txBody>
          <a:bodyPr/>
          <a:lstStyle/>
          <a:p>
            <a:pPr>
              <a:defRPr/>
            </a:pPr>
            <a:fld id="{5BEC80A1-6FE3-4FEB-AD67-C4CD2155BE41}" type="slidenum">
              <a:rPr lang="zh-TW" altLang="en-US" smtClean="0"/>
              <a:pPr>
                <a:defRPr/>
              </a:pPr>
              <a:t>13</a:t>
            </a:fld>
            <a:endParaRPr lang="zh-TW" altLang="en-US"/>
          </a:p>
        </p:txBody>
      </p:sp>
      <p:graphicFrame>
        <p:nvGraphicFramePr>
          <p:cNvPr id="7" name="Content Placeholder 3"/>
          <p:cNvGraphicFramePr>
            <a:graphicFrameLocks/>
          </p:cNvGraphicFramePr>
          <p:nvPr/>
        </p:nvGraphicFramePr>
        <p:xfrm>
          <a:off x="468313" y="2205038"/>
          <a:ext cx="8229600" cy="3977489"/>
        </p:xfrm>
        <a:graphic>
          <a:graphicData uri="http://schemas.openxmlformats.org/drawingml/2006/table">
            <a:tbl>
              <a:tblPr bandRow="1">
                <a:tableStyleId>{BC89EF96-8CEA-46FF-86C4-4CE0E7609802}</a:tableStyleId>
              </a:tblPr>
              <a:tblGrid>
                <a:gridCol w="2962672"/>
                <a:gridCol w="5266928"/>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1" kern="1200" baseline="0" dirty="0" smtClean="0">
                          <a:solidFill>
                            <a:schemeClr val="lt1"/>
                          </a:solidFill>
                          <a:latin typeface="+mn-lt"/>
                          <a:ea typeface="+mn-ea"/>
                          <a:cs typeface="+mn-cs"/>
                        </a:rPr>
                        <a:t>Types of Physical Activity</a:t>
                      </a:r>
                    </a:p>
                  </a:txBody>
                  <a:tcPr marT="45729" marB="45729" anchor="ctr">
                    <a:solidFill>
                      <a:schemeClr val="accent1">
                        <a:lumMod val="75000"/>
                      </a:schemeClr>
                    </a:solidFill>
                  </a:tcPr>
                </a:tc>
                <a:tc>
                  <a:txBody>
                    <a:bodyPr/>
                    <a:lstStyle/>
                    <a:p>
                      <a:pPr marL="0" algn="ctr" defTabSz="914400" rtl="0" eaLnBrk="1" latinLnBrk="0" hangingPunct="1"/>
                      <a:r>
                        <a:rPr lang="en-US" altLang="zh-HK" sz="1800" b="1" kern="1200" baseline="0" dirty="0" smtClean="0">
                          <a:solidFill>
                            <a:schemeClr val="lt1"/>
                          </a:solidFill>
                          <a:latin typeface="+mn-lt"/>
                          <a:ea typeface="+mn-ea"/>
                          <a:cs typeface="+mn-cs"/>
                        </a:rPr>
                        <a:t>Advantages </a:t>
                      </a:r>
                    </a:p>
                  </a:txBody>
                  <a:tcPr marT="45729" marB="45729">
                    <a:solidFill>
                      <a:schemeClr val="accent1">
                        <a:lumMod val="75000"/>
                      </a:schemeClr>
                    </a:solidFill>
                  </a:tcPr>
                </a:tc>
              </a:tr>
              <a:tr h="854470">
                <a:tc>
                  <a:txBody>
                    <a:bodyPr/>
                    <a:lstStyle/>
                    <a:p>
                      <a:r>
                        <a:rPr lang="en-US" altLang="zh-HK" sz="2400" b="1" dirty="0" smtClean="0">
                          <a:solidFill>
                            <a:schemeClr val="tx1">
                              <a:lumMod val="65000"/>
                              <a:lumOff val="35000"/>
                            </a:schemeClr>
                          </a:solidFill>
                        </a:rPr>
                        <a:t>Aerobic Activity</a:t>
                      </a:r>
                    </a:p>
                  </a:txBody>
                  <a:tcPr marT="45729" marB="45729" anchor="ctr"/>
                </a:tc>
                <a:tc>
                  <a:txBody>
                    <a:bodyPr/>
                    <a:lstStyle/>
                    <a:p>
                      <a:r>
                        <a:rPr lang="en-US" altLang="zh-HK" sz="2400" dirty="0" smtClean="0">
                          <a:solidFill>
                            <a:schemeClr val="tx1">
                              <a:lumMod val="65000"/>
                              <a:lumOff val="35000"/>
                            </a:schemeClr>
                          </a:solidFill>
                        </a:rPr>
                        <a:t>Improves body composition and cardiorespiratory fitness</a:t>
                      </a:r>
                    </a:p>
                  </a:txBody>
                  <a:tcPr marT="45729" marB="45729"/>
                </a:tc>
              </a:tr>
              <a:tr h="854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400" b="1" dirty="0" smtClean="0">
                          <a:solidFill>
                            <a:schemeClr val="tx1">
                              <a:lumMod val="65000"/>
                              <a:lumOff val="35000"/>
                            </a:schemeClr>
                          </a:solidFill>
                        </a:rPr>
                        <a:t>Muscle-strengthening Activity</a:t>
                      </a:r>
                    </a:p>
                  </a:txBody>
                  <a:tcPr marT="45729" marB="45729" anchor="ctr"/>
                </a:tc>
                <a:tc>
                  <a:txBody>
                    <a:bodyPr/>
                    <a:lstStyle/>
                    <a:p>
                      <a:r>
                        <a:rPr lang="en-US" altLang="zh-HK" sz="2400" dirty="0" smtClean="0">
                          <a:solidFill>
                            <a:schemeClr val="tx1">
                              <a:lumMod val="65000"/>
                              <a:lumOff val="35000"/>
                            </a:schemeClr>
                          </a:solidFill>
                        </a:rPr>
                        <a:t>Improves muscular fitness such as muscular strength and endurance</a:t>
                      </a:r>
                    </a:p>
                  </a:txBody>
                  <a:tcPr marT="45729" marB="45729"/>
                </a:tc>
              </a:tr>
              <a:tr h="982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400" b="1" dirty="0" smtClean="0">
                          <a:solidFill>
                            <a:schemeClr val="tx1">
                              <a:lumMod val="65000"/>
                              <a:lumOff val="35000"/>
                            </a:schemeClr>
                          </a:solidFill>
                        </a:rPr>
                        <a:t>Stretching Activity</a:t>
                      </a:r>
                    </a:p>
                  </a:txBody>
                  <a:tcPr marT="45729" marB="45729" anchor="ctr"/>
                </a:tc>
                <a:tc>
                  <a:txBody>
                    <a:bodyPr/>
                    <a:lstStyle/>
                    <a:p>
                      <a:r>
                        <a:rPr lang="en-US" altLang="zh-HK" sz="2400" b="0" i="0" u="none" strike="noStrike" kern="1200" baseline="0" dirty="0" smtClean="0">
                          <a:solidFill>
                            <a:schemeClr val="tx1">
                              <a:lumMod val="65000"/>
                              <a:lumOff val="35000"/>
                            </a:schemeClr>
                          </a:solidFill>
                          <a:latin typeface="+mn-lt"/>
                          <a:ea typeface="+mn-ea"/>
                          <a:cs typeface="+mn-cs"/>
                        </a:rPr>
                        <a:t>Improves flexibility such as range of motion</a:t>
                      </a:r>
                      <a:endParaRPr lang="zh-HK" altLang="en-US" sz="2400" dirty="0">
                        <a:solidFill>
                          <a:schemeClr val="tx1">
                            <a:lumMod val="65000"/>
                            <a:lumOff val="35000"/>
                          </a:schemeClr>
                        </a:solidFill>
                      </a:endParaRPr>
                    </a:p>
                  </a:txBody>
                  <a:tcPr marT="45729" marB="45729"/>
                </a:tc>
              </a:tr>
              <a:tr h="854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400" b="1" dirty="0" smtClean="0">
                          <a:solidFill>
                            <a:schemeClr val="tx1">
                              <a:lumMod val="65000"/>
                              <a:lumOff val="35000"/>
                            </a:schemeClr>
                          </a:solidFill>
                        </a:rPr>
                        <a:t>Neuromuscular Activity</a:t>
                      </a:r>
                    </a:p>
                  </a:txBody>
                  <a:tcPr marT="45729" marB="45729" anchor="ctr"/>
                </a:tc>
                <a:tc>
                  <a:txBody>
                    <a:bodyPr/>
                    <a:lstStyle/>
                    <a:p>
                      <a:r>
                        <a:rPr lang="en-US" altLang="zh-HK" sz="2400" dirty="0" smtClean="0">
                          <a:solidFill>
                            <a:schemeClr val="tx1">
                              <a:lumMod val="65000"/>
                              <a:lumOff val="35000"/>
                            </a:schemeClr>
                          </a:solidFill>
                        </a:rPr>
                        <a:t>Improves neuromuscular fitness such as balance, agility and proprioception</a:t>
                      </a:r>
                    </a:p>
                  </a:txBody>
                  <a:tcPr marT="45729" marB="45729"/>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p:txBody>
          <a:bodyPr/>
          <a:lstStyle/>
          <a:p>
            <a:r>
              <a:rPr lang="en-US" altLang="zh-TW" smtClean="0">
                <a:solidFill>
                  <a:schemeClr val="tx2"/>
                </a:solidFill>
                <a:latin typeface="Impact" pitchFamily="34" charset="0"/>
              </a:rPr>
              <a:t>Basic Components of a Single Exercise Session</a:t>
            </a:r>
            <a:endParaRPr lang="zh-HK" altLang="en-US" smtClean="0">
              <a:solidFill>
                <a:schemeClr val="tx2"/>
              </a:solidFill>
              <a:latin typeface="Impac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1341438"/>
            <a:ext cx="8229600" cy="935037"/>
          </a:xfrm>
        </p:spPr>
        <p:txBody>
          <a:bodyPr/>
          <a:lstStyle/>
          <a:p>
            <a:pPr eaLnBrk="1" hangingPunct="1"/>
            <a:r>
              <a:rPr lang="en-US" altLang="zh-HK" sz="4200" smtClean="0"/>
              <a:t>What Constitute an Exercise Session?</a:t>
            </a:r>
            <a:endParaRPr lang="zh-HK" altLang="en-US" sz="4200" smtClean="0"/>
          </a:p>
        </p:txBody>
      </p:sp>
      <p:sp>
        <p:nvSpPr>
          <p:cNvPr id="3" name="Content Placeholder 2"/>
          <p:cNvSpPr>
            <a:spLocks noGrp="1"/>
          </p:cNvSpPr>
          <p:nvPr>
            <p:ph idx="1"/>
          </p:nvPr>
        </p:nvSpPr>
        <p:spPr>
          <a:xfrm>
            <a:off x="457200" y="2420938"/>
            <a:ext cx="8362950" cy="3744912"/>
          </a:xfrm>
        </p:spPr>
        <p:txBody>
          <a:bodyPr/>
          <a:lstStyle/>
          <a:p>
            <a:pPr eaLnBrk="1" hangingPunct="1">
              <a:defRPr/>
            </a:pPr>
            <a:r>
              <a:rPr lang="en-US" altLang="zh-HK" sz="2600" b="1" dirty="0" smtClean="0"/>
              <a:t>Warm-up</a:t>
            </a:r>
            <a:r>
              <a:rPr lang="en-US" altLang="zh-HK" sz="2600" dirty="0" smtClean="0"/>
              <a:t>: At </a:t>
            </a:r>
            <a:r>
              <a:rPr lang="en-US" altLang="zh-HK" sz="2600" dirty="0"/>
              <a:t>least </a:t>
            </a:r>
            <a:r>
              <a:rPr lang="en-US" altLang="zh-HK" sz="2600" dirty="0" smtClean="0"/>
              <a:t>5-10 </a:t>
            </a:r>
            <a:r>
              <a:rPr lang="en-US" altLang="zh-HK" sz="2600" dirty="0" err="1"/>
              <a:t>mins</a:t>
            </a:r>
            <a:r>
              <a:rPr lang="en-US" altLang="zh-HK" sz="2600" dirty="0"/>
              <a:t> of low to </a:t>
            </a:r>
            <a:r>
              <a:rPr lang="en-US" altLang="zh-HK" sz="2600" dirty="0" smtClean="0"/>
              <a:t>moderate intensity </a:t>
            </a:r>
            <a:r>
              <a:rPr lang="en-US" altLang="zh-HK" sz="2600" dirty="0"/>
              <a:t>aerobic exercise or resistance </a:t>
            </a:r>
            <a:r>
              <a:rPr lang="en-US" altLang="zh-HK" sz="2600" dirty="0" smtClean="0"/>
              <a:t>exercise with </a:t>
            </a:r>
            <a:r>
              <a:rPr lang="en-US" altLang="zh-HK" sz="2600" dirty="0"/>
              <a:t>lighter weights.</a:t>
            </a:r>
          </a:p>
          <a:p>
            <a:pPr eaLnBrk="1" hangingPunct="1">
              <a:defRPr/>
            </a:pPr>
            <a:r>
              <a:rPr lang="en-US" altLang="zh-HK" sz="2600" b="1" dirty="0" smtClean="0"/>
              <a:t>Conditioning</a:t>
            </a:r>
            <a:r>
              <a:rPr lang="en-US" altLang="zh-HK" sz="2600" dirty="0" smtClean="0"/>
              <a:t>: 0-60 </a:t>
            </a:r>
            <a:r>
              <a:rPr lang="en-US" altLang="zh-HK" sz="2600" dirty="0" err="1"/>
              <a:t>mins</a:t>
            </a:r>
            <a:r>
              <a:rPr lang="en-US" altLang="zh-HK" sz="2600" dirty="0"/>
              <a:t> of </a:t>
            </a:r>
            <a:r>
              <a:rPr lang="en-US" altLang="zh-HK" sz="2600" u="sng" dirty="0"/>
              <a:t>aerobic</a:t>
            </a:r>
            <a:r>
              <a:rPr lang="en-US" altLang="zh-HK" sz="2600" dirty="0"/>
              <a:t>, </a:t>
            </a:r>
            <a:r>
              <a:rPr lang="en-US" altLang="zh-HK" sz="2600" u="sng" dirty="0" smtClean="0"/>
              <a:t>resistance</a:t>
            </a:r>
            <a:r>
              <a:rPr lang="en-US" altLang="zh-HK" sz="2600" dirty="0" smtClean="0"/>
              <a:t>, </a:t>
            </a:r>
            <a:r>
              <a:rPr lang="en-US" altLang="zh-HK" sz="2600" u="sng" dirty="0" smtClean="0"/>
              <a:t>neuromuscular</a:t>
            </a:r>
            <a:r>
              <a:rPr lang="en-US" altLang="zh-HK" sz="2600" dirty="0"/>
              <a:t>, and/or </a:t>
            </a:r>
            <a:r>
              <a:rPr lang="en-US" altLang="zh-HK" sz="2600" u="sng" dirty="0"/>
              <a:t>sport</a:t>
            </a:r>
            <a:r>
              <a:rPr lang="en-US" altLang="zh-HK" sz="2600" dirty="0"/>
              <a:t> </a:t>
            </a:r>
            <a:r>
              <a:rPr lang="en-US" altLang="zh-HK" sz="2600" dirty="0" smtClean="0"/>
              <a:t>activities </a:t>
            </a:r>
            <a:endParaRPr lang="en-US" altLang="zh-HK" sz="2600" dirty="0"/>
          </a:p>
          <a:p>
            <a:pPr eaLnBrk="1" hangingPunct="1">
              <a:defRPr/>
            </a:pPr>
            <a:r>
              <a:rPr lang="en-US" altLang="zh-HK" sz="2600" b="1" dirty="0" smtClean="0"/>
              <a:t>Cool-down</a:t>
            </a:r>
            <a:r>
              <a:rPr lang="en-US" altLang="zh-HK" sz="2600" dirty="0" smtClean="0"/>
              <a:t>: At </a:t>
            </a:r>
            <a:r>
              <a:rPr lang="en-US" altLang="zh-HK" sz="2600" dirty="0"/>
              <a:t>least </a:t>
            </a:r>
            <a:r>
              <a:rPr lang="en-US" altLang="zh-HK" sz="2600" dirty="0" smtClean="0"/>
              <a:t>5-10 </a:t>
            </a:r>
            <a:r>
              <a:rPr lang="en-US" altLang="zh-HK" sz="2600" dirty="0" err="1"/>
              <a:t>mins</a:t>
            </a:r>
            <a:r>
              <a:rPr lang="en-US" altLang="zh-HK" sz="2600" dirty="0"/>
              <a:t> of low to </a:t>
            </a:r>
            <a:r>
              <a:rPr lang="en-US" altLang="zh-HK" sz="2600" dirty="0" smtClean="0"/>
              <a:t>moderate intensity </a:t>
            </a:r>
            <a:r>
              <a:rPr lang="en-US" altLang="zh-HK" sz="2600" dirty="0"/>
              <a:t>aerobic exercise or resistance </a:t>
            </a:r>
            <a:r>
              <a:rPr lang="en-US" altLang="zh-HK" sz="2600" dirty="0" smtClean="0"/>
              <a:t>exercise with </a:t>
            </a:r>
            <a:r>
              <a:rPr lang="en-US" altLang="zh-HK" sz="2600" dirty="0"/>
              <a:t>lighter weights</a:t>
            </a:r>
          </a:p>
          <a:p>
            <a:pPr eaLnBrk="1" hangingPunct="1">
              <a:defRPr/>
            </a:pPr>
            <a:r>
              <a:rPr lang="en-US" altLang="zh-HK" sz="2600" b="1" dirty="0" smtClean="0"/>
              <a:t>Stretching</a:t>
            </a:r>
            <a:r>
              <a:rPr lang="en-US" altLang="zh-HK" sz="2600" dirty="0" smtClean="0"/>
              <a:t>: At </a:t>
            </a:r>
            <a:r>
              <a:rPr lang="en-US" altLang="zh-HK" sz="2600" dirty="0"/>
              <a:t>least 10 </a:t>
            </a:r>
            <a:r>
              <a:rPr lang="en-US" altLang="zh-HK" sz="2600" dirty="0" err="1"/>
              <a:t>mins</a:t>
            </a:r>
            <a:r>
              <a:rPr lang="en-US" altLang="zh-HK" sz="2600" dirty="0"/>
              <a:t> </a:t>
            </a:r>
            <a:r>
              <a:rPr lang="en-US" altLang="zh-HK" sz="2600" dirty="0" smtClean="0"/>
              <a:t>performed </a:t>
            </a:r>
            <a:r>
              <a:rPr lang="en-US" altLang="zh-HK" sz="2600" dirty="0"/>
              <a:t>after the warm-up or </a:t>
            </a:r>
            <a:r>
              <a:rPr lang="en-US" altLang="zh-HK" sz="2600" dirty="0" smtClean="0"/>
              <a:t>cool-down phase</a:t>
            </a:r>
            <a:endParaRPr lang="en-US" altLang="zh-HK" sz="2600" dirty="0"/>
          </a:p>
          <a:p>
            <a:pPr eaLnBrk="1" hangingPunct="1">
              <a:defRPr/>
            </a:pPr>
            <a:endParaRPr lang="zh-HK" altLang="en-US" dirty="0"/>
          </a:p>
        </p:txBody>
      </p:sp>
      <p:sp>
        <p:nvSpPr>
          <p:cNvPr id="4" name="Slide Number Placeholder 3"/>
          <p:cNvSpPr>
            <a:spLocks noGrp="1"/>
          </p:cNvSpPr>
          <p:nvPr>
            <p:ph type="sldNum" sz="quarter" idx="10"/>
          </p:nvPr>
        </p:nvSpPr>
        <p:spPr/>
        <p:txBody>
          <a:bodyPr/>
          <a:lstStyle/>
          <a:p>
            <a:pPr>
              <a:defRPr/>
            </a:pPr>
            <a:fld id="{76232D74-5407-4CCD-8C3B-8314AC5FF1B9}" type="slidenum">
              <a:rPr lang="zh-TW" altLang="en-US" smtClean="0"/>
              <a:pPr>
                <a:defRPr/>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ctrTitle"/>
          </p:nvPr>
        </p:nvSpPr>
        <p:spPr/>
        <p:txBody>
          <a:bodyPr/>
          <a:lstStyle/>
          <a:p>
            <a:r>
              <a:rPr lang="en-US" altLang="zh-HK" smtClean="0">
                <a:solidFill>
                  <a:schemeClr val="tx2"/>
                </a:solidFill>
                <a:latin typeface="Impact" pitchFamily="34" charset="0"/>
              </a:rPr>
              <a:t>Pre-participation </a:t>
            </a:r>
            <a:br>
              <a:rPr lang="en-US" altLang="zh-HK" smtClean="0">
                <a:solidFill>
                  <a:schemeClr val="tx2"/>
                </a:solidFill>
                <a:latin typeface="Impact" pitchFamily="34" charset="0"/>
              </a:rPr>
            </a:br>
            <a:r>
              <a:rPr lang="en-US" altLang="zh-HK" smtClean="0">
                <a:solidFill>
                  <a:schemeClr val="tx2"/>
                </a:solidFill>
                <a:latin typeface="Impact" pitchFamily="34" charset="0"/>
              </a:rPr>
              <a:t>Health Screening</a:t>
            </a:r>
            <a:endParaRPr lang="zh-HK" altLang="en-US" smtClean="0"/>
          </a:p>
        </p:txBody>
      </p:sp>
      <p:sp>
        <p:nvSpPr>
          <p:cNvPr id="5" name="Subtitle 4"/>
          <p:cNvSpPr>
            <a:spLocks noGrp="1"/>
          </p:cNvSpPr>
          <p:nvPr>
            <p:ph type="subTitle" idx="1"/>
          </p:nvPr>
        </p:nvSpPr>
        <p:spPr/>
        <p:txBody>
          <a:bodyPr/>
          <a:lstStyle/>
          <a:p>
            <a:pPr>
              <a:defRPr/>
            </a:pPr>
            <a:endParaRPr lang="en-US" altLang="zh-HK" dirty="0" smtClean="0"/>
          </a:p>
          <a:p>
            <a:pPr>
              <a:defRPr/>
            </a:pPr>
            <a:endParaRPr lang="zh-HK"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1341438"/>
            <a:ext cx="8229600" cy="935037"/>
          </a:xfrm>
        </p:spPr>
        <p:txBody>
          <a:bodyPr/>
          <a:lstStyle/>
          <a:p>
            <a:r>
              <a:rPr lang="en-US" altLang="zh-HK" sz="4000" smtClean="0"/>
              <a:t>Have You Faced this Dilemma Before?</a:t>
            </a:r>
            <a:endParaRPr lang="zh-HK" altLang="en-US" sz="4000" smtClean="0"/>
          </a:p>
        </p:txBody>
      </p:sp>
      <p:sp>
        <p:nvSpPr>
          <p:cNvPr id="3" name="Content Placeholder 2"/>
          <p:cNvSpPr>
            <a:spLocks noGrp="1"/>
          </p:cNvSpPr>
          <p:nvPr>
            <p:ph idx="1"/>
          </p:nvPr>
        </p:nvSpPr>
        <p:spPr>
          <a:xfrm>
            <a:off x="457200" y="2420938"/>
            <a:ext cx="8229600" cy="3744912"/>
          </a:xfrm>
        </p:spPr>
        <p:txBody>
          <a:bodyPr/>
          <a:lstStyle/>
          <a:p>
            <a:pPr marL="0" indent="0">
              <a:buFont typeface="Arial" charset="0"/>
              <a:buNone/>
              <a:defRPr/>
            </a:pPr>
            <a:r>
              <a:rPr lang="en-US" altLang="zh-HK" sz="2800" dirty="0" smtClean="0"/>
              <a:t>A patient with certain cardiovascular risk factors presented to you.</a:t>
            </a:r>
          </a:p>
          <a:p>
            <a:pPr>
              <a:defRPr/>
            </a:pPr>
            <a:r>
              <a:rPr lang="en-US" altLang="zh-HK" sz="2800" dirty="0" smtClean="0"/>
              <a:t>You know regular exercise could help to alleviate the patient’s cardiovascular risk factors in long term, BUT…</a:t>
            </a:r>
          </a:p>
          <a:p>
            <a:pPr>
              <a:defRPr/>
            </a:pPr>
            <a:r>
              <a:rPr lang="en-US" altLang="zh-HK" sz="2800" dirty="0" smtClean="0"/>
              <a:t>You also know exercise may induce cardiac events during participation</a:t>
            </a:r>
          </a:p>
          <a:p>
            <a:pPr>
              <a:buFont typeface="Arial" charset="0"/>
              <a:buNone/>
              <a:defRPr/>
            </a:pPr>
            <a:r>
              <a:rPr lang="en-US" altLang="zh-HK" sz="2800" dirty="0" smtClean="0"/>
              <a:t>Then, </a:t>
            </a:r>
            <a:r>
              <a:rPr lang="en-US" altLang="zh-HK" sz="2800" u="sng" dirty="0" smtClean="0"/>
              <a:t>should exercise be advised to this patient?</a:t>
            </a:r>
            <a:r>
              <a:rPr lang="en-US" altLang="zh-HK" sz="2800" dirty="0" smtClean="0"/>
              <a:t> </a:t>
            </a:r>
            <a:endParaRPr lang="zh-HK" altLang="en-US" sz="2800" dirty="0"/>
          </a:p>
        </p:txBody>
      </p:sp>
      <p:sp>
        <p:nvSpPr>
          <p:cNvPr id="4" name="Slide Number Placeholder 3"/>
          <p:cNvSpPr>
            <a:spLocks noGrp="1"/>
          </p:cNvSpPr>
          <p:nvPr>
            <p:ph type="sldNum" sz="quarter" idx="10"/>
          </p:nvPr>
        </p:nvSpPr>
        <p:spPr/>
        <p:txBody>
          <a:bodyPr/>
          <a:lstStyle/>
          <a:p>
            <a:pPr>
              <a:defRPr/>
            </a:pPr>
            <a:fld id="{69C9ACEE-1439-4D25-AB9E-98D3AB414A38}" type="slidenum">
              <a:rPr lang="zh-TW" altLang="en-US" smtClean="0"/>
              <a:pPr>
                <a:defRPr/>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41438"/>
            <a:ext cx="4691063" cy="4824412"/>
          </a:xfrm>
        </p:spPr>
        <p:txBody>
          <a:bodyPr/>
          <a:lstStyle/>
          <a:p>
            <a:pPr marL="0" indent="0">
              <a:buFont typeface="Arial" charset="0"/>
              <a:buNone/>
              <a:defRPr/>
            </a:pPr>
            <a:r>
              <a:rPr lang="en-US" altLang="zh-HK" dirty="0"/>
              <a:t>Therefore, before prescribing  any exercise, </a:t>
            </a:r>
            <a:endParaRPr lang="en-US" altLang="zh-HK" dirty="0" smtClean="0"/>
          </a:p>
          <a:p>
            <a:pPr marL="0" indent="0">
              <a:buFont typeface="Arial" charset="0"/>
              <a:buNone/>
              <a:defRPr/>
            </a:pPr>
            <a:r>
              <a:rPr lang="en-US" altLang="zh-HK" dirty="0" smtClean="0">
                <a:solidFill>
                  <a:srgbClr val="FF0000"/>
                </a:solidFill>
              </a:rPr>
              <a:t>a </a:t>
            </a:r>
            <a:r>
              <a:rPr lang="en-US" altLang="zh-HK" dirty="0">
                <a:solidFill>
                  <a:srgbClr val="FF0000"/>
                </a:solidFill>
              </a:rPr>
              <a:t>pre-participation health screening </a:t>
            </a:r>
            <a:r>
              <a:rPr lang="en-US" altLang="zh-HK" dirty="0" smtClean="0"/>
              <a:t>AND</a:t>
            </a:r>
          </a:p>
          <a:p>
            <a:pPr marL="0" indent="0">
              <a:buFont typeface="Arial" charset="0"/>
              <a:buNone/>
              <a:defRPr/>
            </a:pPr>
            <a:r>
              <a:rPr lang="en-US" altLang="zh-HK" dirty="0" smtClean="0">
                <a:solidFill>
                  <a:srgbClr val="FF0000"/>
                </a:solidFill>
              </a:rPr>
              <a:t>a </a:t>
            </a:r>
            <a:r>
              <a:rPr lang="en-US" altLang="zh-HK" dirty="0">
                <a:solidFill>
                  <a:srgbClr val="FF0000"/>
                </a:solidFill>
              </a:rPr>
              <a:t>risk stratification process</a:t>
            </a:r>
            <a:r>
              <a:rPr lang="en-US" altLang="zh-HK" dirty="0"/>
              <a:t> should be carried out to identify </a:t>
            </a:r>
            <a:endParaRPr lang="en-US" altLang="zh-HK" dirty="0" smtClean="0"/>
          </a:p>
          <a:p>
            <a:pPr marL="0" indent="0">
              <a:buFont typeface="Arial" charset="0"/>
              <a:buNone/>
              <a:defRPr/>
            </a:pPr>
            <a:r>
              <a:rPr lang="en-US" altLang="zh-HK" b="1" dirty="0" smtClean="0"/>
              <a:t>high </a:t>
            </a:r>
            <a:r>
              <a:rPr lang="en-US" altLang="zh-HK" b="1" dirty="0"/>
              <a:t>risk individuals</a:t>
            </a:r>
            <a:r>
              <a:rPr lang="en-US" altLang="zh-HK" dirty="0"/>
              <a:t>!</a:t>
            </a:r>
            <a:endParaRPr lang="zh-HK" altLang="en-US" dirty="0"/>
          </a:p>
        </p:txBody>
      </p:sp>
      <p:pic>
        <p:nvPicPr>
          <p:cNvPr id="30723" name="Picture 2"/>
          <p:cNvPicPr>
            <a:picLocks noChangeAspect="1" noChangeArrowheads="1"/>
          </p:cNvPicPr>
          <p:nvPr/>
        </p:nvPicPr>
        <p:blipFill>
          <a:blip r:embed="rId3" cstate="print"/>
          <a:srcRect/>
          <a:stretch>
            <a:fillRect/>
          </a:stretch>
        </p:blipFill>
        <p:spPr bwMode="auto">
          <a:xfrm>
            <a:off x="5219700" y="1849438"/>
            <a:ext cx="3810000" cy="3798887"/>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306F1BC4-5E32-4008-8DAC-90427FAE3A9D}" type="slidenum">
              <a:rPr lang="zh-TW" altLang="en-US" smtClean="0"/>
              <a:pPr>
                <a:defRPr/>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1341438"/>
            <a:ext cx="8229600" cy="935037"/>
          </a:xfrm>
        </p:spPr>
        <p:txBody>
          <a:bodyPr/>
          <a:lstStyle/>
          <a:p>
            <a:r>
              <a:rPr lang="en-US" altLang="zh-HK" smtClean="0"/>
              <a:t>Pre-participation Health Screening</a:t>
            </a:r>
            <a:endParaRPr lang="zh-HK" altLang="en-US" smtClean="0"/>
          </a:p>
        </p:txBody>
      </p:sp>
      <p:sp>
        <p:nvSpPr>
          <p:cNvPr id="3" name="Content Placeholder 2"/>
          <p:cNvSpPr>
            <a:spLocks noGrp="1"/>
          </p:cNvSpPr>
          <p:nvPr>
            <p:ph idx="1"/>
          </p:nvPr>
        </p:nvSpPr>
        <p:spPr>
          <a:xfrm>
            <a:off x="457200" y="2420938"/>
            <a:ext cx="8229600" cy="3744912"/>
          </a:xfrm>
        </p:spPr>
        <p:txBody>
          <a:bodyPr/>
          <a:lstStyle/>
          <a:p>
            <a:pPr>
              <a:defRPr/>
            </a:pPr>
            <a:r>
              <a:rPr lang="en-US" altLang="zh-HK" dirty="0"/>
              <a:t>The identification of risk factors for adverse </a:t>
            </a:r>
            <a:r>
              <a:rPr lang="en-US" altLang="zh-HK" dirty="0" smtClean="0"/>
              <a:t>exercise-related events </a:t>
            </a:r>
            <a:r>
              <a:rPr lang="en-US" altLang="zh-HK" dirty="0"/>
              <a:t>can be achieved through a two-tier approach </a:t>
            </a:r>
            <a:r>
              <a:rPr lang="en-US" altLang="zh-HK" dirty="0" smtClean="0"/>
              <a:t>consisting of:</a:t>
            </a:r>
          </a:p>
          <a:p>
            <a:pPr lvl="1">
              <a:defRPr/>
            </a:pPr>
            <a:r>
              <a:rPr lang="en-US" altLang="zh-HK" dirty="0" smtClean="0"/>
              <a:t>a </a:t>
            </a:r>
            <a:r>
              <a:rPr lang="en-US" altLang="zh-HK" u="sng" dirty="0" smtClean="0"/>
              <a:t>Self-guided Screening </a:t>
            </a:r>
            <a:r>
              <a:rPr lang="en-US" altLang="zh-HK" dirty="0"/>
              <a:t>and/or </a:t>
            </a:r>
          </a:p>
          <a:p>
            <a:pPr lvl="1">
              <a:defRPr/>
            </a:pPr>
            <a:r>
              <a:rPr lang="en-US" altLang="zh-HK" dirty="0" smtClean="0"/>
              <a:t>a </a:t>
            </a:r>
            <a:r>
              <a:rPr lang="en-US" altLang="zh-HK" u="sng" dirty="0" smtClean="0"/>
              <a:t>Professionally Guided Screening</a:t>
            </a:r>
            <a:endParaRPr lang="zh-HK" altLang="en-US" u="sng" dirty="0"/>
          </a:p>
        </p:txBody>
      </p:sp>
      <p:sp>
        <p:nvSpPr>
          <p:cNvPr id="4" name="Slide Number Placeholder 3"/>
          <p:cNvSpPr>
            <a:spLocks noGrp="1"/>
          </p:cNvSpPr>
          <p:nvPr>
            <p:ph type="sldNum" sz="quarter" idx="10"/>
          </p:nvPr>
        </p:nvSpPr>
        <p:spPr/>
        <p:txBody>
          <a:bodyPr/>
          <a:lstStyle/>
          <a:p>
            <a:pPr>
              <a:defRPr/>
            </a:pPr>
            <a:fld id="{1FACC940-0EDE-4451-86CC-CFC76FA90BF3}" type="slidenum">
              <a:rPr lang="zh-TW" altLang="en-US" smtClean="0"/>
              <a:pPr>
                <a:defRPr/>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341438"/>
            <a:ext cx="8229600" cy="935037"/>
          </a:xfrm>
        </p:spPr>
        <p:txBody>
          <a:bodyPr/>
          <a:lstStyle/>
          <a:p>
            <a:r>
              <a:rPr lang="en-US" altLang="zh-TW" smtClean="0"/>
              <a:t>Outline of this Session</a:t>
            </a:r>
            <a:endParaRPr lang="zh-TW" altLang="en-US" smtClean="0"/>
          </a:p>
        </p:txBody>
      </p:sp>
      <p:sp>
        <p:nvSpPr>
          <p:cNvPr id="14339" name="Content Placeholder 2"/>
          <p:cNvSpPr>
            <a:spLocks noGrp="1"/>
          </p:cNvSpPr>
          <p:nvPr>
            <p:ph idx="1"/>
          </p:nvPr>
        </p:nvSpPr>
        <p:spPr>
          <a:xfrm>
            <a:off x="395288" y="2276475"/>
            <a:ext cx="8229600" cy="3744913"/>
          </a:xfrm>
        </p:spPr>
        <p:txBody>
          <a:bodyPr/>
          <a:lstStyle/>
          <a:p>
            <a:pPr>
              <a:defRPr/>
            </a:pPr>
            <a:r>
              <a:rPr lang="en-US" altLang="zh-TW" sz="2400" dirty="0" smtClean="0"/>
              <a:t>About this Certificate Course</a:t>
            </a:r>
          </a:p>
          <a:p>
            <a:pPr>
              <a:defRPr/>
            </a:pPr>
            <a:r>
              <a:rPr lang="en-US" altLang="zh-TW" sz="2400" dirty="0" smtClean="0"/>
              <a:t>Basic concepts of exercise physiology</a:t>
            </a:r>
          </a:p>
          <a:p>
            <a:pPr>
              <a:defRPr/>
            </a:pPr>
            <a:r>
              <a:rPr lang="en-US" altLang="zh-TW" sz="2400" dirty="0" smtClean="0"/>
              <a:t>Basic components of a single exercise session</a:t>
            </a:r>
          </a:p>
          <a:p>
            <a:pPr>
              <a:defRPr/>
            </a:pPr>
            <a:r>
              <a:rPr lang="en-US" altLang="zh-TW" sz="2400" dirty="0" smtClean="0"/>
              <a:t>Pre-participation health screening</a:t>
            </a:r>
          </a:p>
          <a:p>
            <a:pPr lvl="1">
              <a:defRPr/>
            </a:pPr>
            <a:r>
              <a:rPr lang="en-US" altLang="zh-HK" sz="2000" dirty="0" smtClean="0"/>
              <a:t>Self-guided Screening</a:t>
            </a:r>
          </a:p>
          <a:p>
            <a:pPr lvl="1">
              <a:defRPr/>
            </a:pPr>
            <a:r>
              <a:rPr lang="en-US" altLang="zh-HK" sz="2000" dirty="0" smtClean="0"/>
              <a:t>Professionally Guided Screening</a:t>
            </a:r>
            <a:endParaRPr lang="en-US" altLang="zh-TW" sz="2000" dirty="0" smtClean="0"/>
          </a:p>
          <a:p>
            <a:pPr>
              <a:defRPr/>
            </a:pPr>
            <a:r>
              <a:rPr lang="en-US" altLang="zh-TW" sz="2400" dirty="0" smtClean="0"/>
              <a:t>Exercise-related musculoskeletal injury</a:t>
            </a:r>
          </a:p>
          <a:p>
            <a:pPr>
              <a:defRPr/>
            </a:pPr>
            <a:r>
              <a:rPr lang="en-US" altLang="zh-TW" sz="2400" dirty="0" smtClean="0"/>
              <a:t>Overseas Guidelines / Recommendations on Exercise</a:t>
            </a:r>
          </a:p>
          <a:p>
            <a:pPr>
              <a:defRPr/>
            </a:pPr>
            <a:r>
              <a:rPr lang="en-US" altLang="zh-TW" sz="2400" dirty="0" smtClean="0"/>
              <a:t>Banned substances for athletes</a:t>
            </a:r>
          </a:p>
          <a:p>
            <a:pPr>
              <a:defRPr/>
            </a:pPr>
            <a:endParaRPr lang="en-US" altLang="zh-TW" sz="24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E55B01D7-7816-46A4-82E8-6340864E3A88}" type="slidenum">
              <a:rPr lang="zh-TW" altLang="en-US" smtClean="0"/>
              <a:pPr>
                <a:defRPr/>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1341438"/>
            <a:ext cx="8229600" cy="935037"/>
          </a:xfrm>
        </p:spPr>
        <p:txBody>
          <a:bodyPr/>
          <a:lstStyle/>
          <a:p>
            <a:r>
              <a:rPr lang="en-US" altLang="zh-HK" smtClean="0"/>
              <a:t>Self-guided Screening</a:t>
            </a:r>
            <a:endParaRPr lang="zh-TW" altLang="en-US" smtClean="0"/>
          </a:p>
        </p:txBody>
      </p:sp>
      <p:sp>
        <p:nvSpPr>
          <p:cNvPr id="3" name="Content Placeholder 2"/>
          <p:cNvSpPr>
            <a:spLocks noGrp="1"/>
          </p:cNvSpPr>
          <p:nvPr>
            <p:ph idx="1"/>
          </p:nvPr>
        </p:nvSpPr>
        <p:spPr>
          <a:xfrm>
            <a:off x="457200" y="2420938"/>
            <a:ext cx="8435975" cy="3744912"/>
          </a:xfrm>
        </p:spPr>
        <p:txBody>
          <a:bodyPr>
            <a:normAutofit fontScale="92500" lnSpcReduction="20000"/>
          </a:bodyPr>
          <a:lstStyle/>
          <a:p>
            <a:pPr marL="0" indent="0">
              <a:buFont typeface="Arial" charset="0"/>
              <a:buNone/>
              <a:defRPr/>
            </a:pPr>
            <a:r>
              <a:rPr lang="en-US" altLang="zh-TW" b="1" dirty="0" smtClean="0">
                <a:solidFill>
                  <a:schemeClr val="tx1"/>
                </a:solidFill>
              </a:rPr>
              <a:t>Self-administered tools </a:t>
            </a:r>
            <a:r>
              <a:rPr lang="en-US" altLang="zh-TW" dirty="0" smtClean="0">
                <a:solidFill>
                  <a:schemeClr val="tx1"/>
                </a:solidFill>
              </a:rPr>
              <a:t>can be used by anyone who is planning to start an exercise programme, e.g.:</a:t>
            </a:r>
          </a:p>
          <a:p>
            <a:pPr>
              <a:defRPr/>
            </a:pPr>
            <a:r>
              <a:rPr lang="en-US" altLang="zh-TW" u="sng" dirty="0" smtClean="0">
                <a:solidFill>
                  <a:schemeClr val="tx1"/>
                </a:solidFill>
                <a:hlinkClick r:id="rId3"/>
              </a:rPr>
              <a:t>Physical Activity Readiness Questionnaire (PAR-Q)</a:t>
            </a:r>
            <a:r>
              <a:rPr lang="en-US" altLang="zh-TW" dirty="0" smtClean="0">
                <a:solidFill>
                  <a:schemeClr val="tx1"/>
                </a:solidFill>
              </a:rPr>
              <a:t> </a:t>
            </a:r>
          </a:p>
          <a:p>
            <a:pPr lvl="1">
              <a:defRPr/>
            </a:pPr>
            <a:r>
              <a:rPr lang="en-US" altLang="zh-TW" dirty="0" smtClean="0">
                <a:solidFill>
                  <a:schemeClr val="tx1"/>
                </a:solidFill>
              </a:rPr>
              <a:t>7</a:t>
            </a:r>
            <a:r>
              <a:rPr lang="en-GB" altLang="zh-TW" dirty="0" smtClean="0">
                <a:solidFill>
                  <a:schemeClr val="tx1"/>
                </a:solidFill>
              </a:rPr>
              <a:t> questions (1 page), </a:t>
            </a:r>
            <a:r>
              <a:rPr lang="en-US" altLang="zh-TW" dirty="0" smtClean="0">
                <a:solidFill>
                  <a:schemeClr val="tx1"/>
                </a:solidFill>
              </a:rPr>
              <a:t>for people aged 15-69 </a:t>
            </a:r>
          </a:p>
          <a:p>
            <a:pPr>
              <a:defRPr/>
            </a:pPr>
            <a:r>
              <a:rPr lang="en-US" altLang="zh-TW" u="sng" dirty="0" smtClean="0">
                <a:solidFill>
                  <a:schemeClr val="tx1"/>
                </a:solidFill>
              </a:rPr>
              <a:t>AHA/ACSM Health/Fitness Facility</a:t>
            </a:r>
            <a:r>
              <a:rPr lang="en-US" altLang="zh-TW" dirty="0" smtClean="0">
                <a:solidFill>
                  <a:schemeClr val="tx1"/>
                </a:solidFill>
              </a:rPr>
              <a:t>                        </a:t>
            </a:r>
            <a:r>
              <a:rPr lang="en-US" altLang="zh-TW" u="sng" dirty="0" smtClean="0">
                <a:solidFill>
                  <a:schemeClr val="tx1"/>
                </a:solidFill>
              </a:rPr>
              <a:t>Pre-participation Screening Questionnaire</a:t>
            </a:r>
          </a:p>
          <a:p>
            <a:pPr lvl="1">
              <a:defRPr/>
            </a:pPr>
            <a:r>
              <a:rPr lang="en-US" altLang="zh-TW" dirty="0" smtClean="0">
                <a:solidFill>
                  <a:schemeClr val="tx1"/>
                </a:solidFill>
              </a:rPr>
              <a:t>Slightly more complex than PAR-Q</a:t>
            </a:r>
          </a:p>
          <a:p>
            <a:pPr lvl="1">
              <a:defRPr/>
            </a:pPr>
            <a:r>
              <a:rPr lang="en-US" altLang="zh-TW" dirty="0" smtClean="0">
                <a:solidFill>
                  <a:schemeClr val="tx1"/>
                </a:solidFill>
              </a:rPr>
              <a:t>Uses history, symptoms, and risk factors (including age) </a:t>
            </a:r>
            <a:br>
              <a:rPr lang="en-US" altLang="zh-TW" dirty="0" smtClean="0">
                <a:solidFill>
                  <a:schemeClr val="tx1"/>
                </a:solidFill>
              </a:rPr>
            </a:br>
            <a:r>
              <a:rPr lang="en-US" altLang="zh-TW" dirty="0" smtClean="0">
                <a:solidFill>
                  <a:schemeClr val="tx1"/>
                </a:solidFill>
              </a:rPr>
              <a:t>for screening</a:t>
            </a:r>
          </a:p>
          <a:p>
            <a:pPr>
              <a:defRPr/>
            </a:pPr>
            <a:endParaRPr lang="zh-TW" alt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B5ACB49D-4E49-4A38-98A4-48103CE79F4B}" type="slidenum">
              <a:rPr lang="zh-TW" altLang="en-US" smtClean="0"/>
              <a:pPr>
                <a:defRPr/>
              </a:pPr>
              <a:t>20</a:t>
            </a:fld>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95288" y="1341438"/>
            <a:ext cx="8229600" cy="935037"/>
          </a:xfrm>
        </p:spPr>
        <p:txBody>
          <a:bodyPr/>
          <a:lstStyle/>
          <a:p>
            <a:r>
              <a:rPr lang="en-US" altLang="zh-TW" smtClean="0">
                <a:hlinkClick r:id="rId3"/>
              </a:rPr>
              <a:t>PAR-Q</a:t>
            </a:r>
            <a:endParaRPr lang="zh-TW" altLang="en-US" smtClean="0"/>
          </a:p>
        </p:txBody>
      </p:sp>
      <p:pic>
        <p:nvPicPr>
          <p:cNvPr id="33795" name="Picture 2"/>
          <p:cNvPicPr>
            <a:picLocks noChangeAspect="1" noChangeArrowheads="1"/>
          </p:cNvPicPr>
          <p:nvPr/>
        </p:nvPicPr>
        <p:blipFill>
          <a:blip r:embed="rId4" cstate="print"/>
          <a:srcRect/>
          <a:stretch>
            <a:fillRect/>
          </a:stretch>
        </p:blipFill>
        <p:spPr bwMode="auto">
          <a:xfrm>
            <a:off x="2008188" y="1341438"/>
            <a:ext cx="7100887" cy="504031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EA92535D-25F8-412A-9680-07D33A9810C4}" type="slidenum">
              <a:rPr lang="zh-TW" altLang="en-US" smtClean="0"/>
              <a:pPr>
                <a:defRPr/>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1341438"/>
            <a:ext cx="8229600" cy="935037"/>
          </a:xfrm>
        </p:spPr>
        <p:txBody>
          <a:bodyPr/>
          <a:lstStyle/>
          <a:p>
            <a:r>
              <a:rPr lang="en-US" altLang="zh-HK" smtClean="0"/>
              <a:t>Self-guided Screening</a:t>
            </a:r>
            <a:endParaRPr lang="zh-TW" altLang="en-US" smtClean="0"/>
          </a:p>
        </p:txBody>
      </p:sp>
      <p:sp>
        <p:nvSpPr>
          <p:cNvPr id="3" name="Content Placeholder 2"/>
          <p:cNvSpPr>
            <a:spLocks noGrp="1"/>
          </p:cNvSpPr>
          <p:nvPr>
            <p:ph idx="1"/>
          </p:nvPr>
        </p:nvSpPr>
        <p:spPr>
          <a:xfrm>
            <a:off x="457200" y="2420938"/>
            <a:ext cx="8229600" cy="3744912"/>
          </a:xfrm>
        </p:spPr>
        <p:txBody>
          <a:bodyPr/>
          <a:lstStyle/>
          <a:p>
            <a:pPr>
              <a:defRPr/>
            </a:pPr>
            <a:r>
              <a:rPr lang="en-US" altLang="zh-TW" b="1" dirty="0" smtClean="0"/>
              <a:t>Negative Screens:</a:t>
            </a:r>
          </a:p>
          <a:p>
            <a:pPr lvl="1">
              <a:defRPr/>
            </a:pPr>
            <a:r>
              <a:rPr lang="en-US" altLang="zh-TW" dirty="0" smtClean="0"/>
              <a:t>Could start becoming much more physically active without consulting medical professionals </a:t>
            </a:r>
          </a:p>
          <a:p>
            <a:pPr>
              <a:defRPr/>
            </a:pPr>
            <a:r>
              <a:rPr lang="en-US" altLang="zh-TW" b="1" dirty="0" smtClean="0"/>
              <a:t>Positive Screens:</a:t>
            </a:r>
          </a:p>
          <a:p>
            <a:pPr lvl="1">
              <a:defRPr/>
            </a:pPr>
            <a:r>
              <a:rPr lang="en-US" altLang="zh-TW" dirty="0" smtClean="0"/>
              <a:t>Should consult medical professionals before starting to become more physically active</a:t>
            </a:r>
            <a:endParaRPr lang="zh-TW" altLang="en-US" dirty="0"/>
          </a:p>
        </p:txBody>
      </p:sp>
      <p:sp>
        <p:nvSpPr>
          <p:cNvPr id="4" name="Slide Number Placeholder 3"/>
          <p:cNvSpPr>
            <a:spLocks noGrp="1"/>
          </p:cNvSpPr>
          <p:nvPr>
            <p:ph type="sldNum" sz="quarter" idx="10"/>
          </p:nvPr>
        </p:nvSpPr>
        <p:spPr/>
        <p:txBody>
          <a:bodyPr/>
          <a:lstStyle/>
          <a:p>
            <a:pPr>
              <a:defRPr/>
            </a:pPr>
            <a:fld id="{AAD22D8F-BBA1-4A77-AEF7-D11724C6DCE2}" type="slidenum">
              <a:rPr lang="zh-TW" altLang="en-US" smtClean="0"/>
              <a:pPr>
                <a:defRPr/>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1438"/>
            <a:ext cx="8229600" cy="935037"/>
          </a:xfrm>
        </p:spPr>
        <p:txBody>
          <a:bodyPr>
            <a:normAutofit fontScale="90000"/>
          </a:bodyPr>
          <a:lstStyle/>
          <a:p>
            <a:pPr>
              <a:defRPr/>
            </a:pPr>
            <a:r>
              <a:rPr lang="en-US" altLang="zh-HK" sz="4000" dirty="0" smtClean="0">
                <a:solidFill>
                  <a:srgbClr val="1F497D"/>
                </a:solidFill>
              </a:rPr>
              <a:t>Professionally Guided Screening/ Evaluation</a:t>
            </a:r>
            <a:endParaRPr lang="zh-TW" altLang="en-US" sz="3400" dirty="0"/>
          </a:p>
        </p:txBody>
      </p:sp>
      <p:sp>
        <p:nvSpPr>
          <p:cNvPr id="3" name="Content Placeholder 2"/>
          <p:cNvSpPr>
            <a:spLocks noGrp="1"/>
          </p:cNvSpPr>
          <p:nvPr>
            <p:ph idx="1"/>
          </p:nvPr>
        </p:nvSpPr>
        <p:spPr>
          <a:xfrm>
            <a:off x="457200" y="2420938"/>
            <a:ext cx="8229600" cy="3744912"/>
          </a:xfrm>
        </p:spPr>
        <p:txBody>
          <a:bodyPr/>
          <a:lstStyle/>
          <a:p>
            <a:pPr>
              <a:defRPr/>
            </a:pPr>
            <a:r>
              <a:rPr lang="en-US" altLang="zh-TW" dirty="0" smtClean="0"/>
              <a:t>Medical History</a:t>
            </a:r>
          </a:p>
          <a:p>
            <a:pPr>
              <a:defRPr/>
            </a:pPr>
            <a:r>
              <a:rPr lang="en-US" altLang="zh-TW" dirty="0" smtClean="0"/>
              <a:t>Physical Examination</a:t>
            </a:r>
          </a:p>
          <a:p>
            <a:pPr>
              <a:defRPr/>
            </a:pPr>
            <a:r>
              <a:rPr lang="en-US" altLang="zh-TW" dirty="0" smtClean="0"/>
              <a:t>+/- Investigation, if indicated</a:t>
            </a:r>
          </a:p>
          <a:p>
            <a:pPr>
              <a:defRPr/>
            </a:pPr>
            <a:endParaRPr lang="zh-TW" altLang="en-US" dirty="0"/>
          </a:p>
        </p:txBody>
      </p:sp>
      <p:sp>
        <p:nvSpPr>
          <p:cNvPr id="4" name="Slide Number Placeholder 3"/>
          <p:cNvSpPr>
            <a:spLocks noGrp="1"/>
          </p:cNvSpPr>
          <p:nvPr>
            <p:ph type="sldNum" sz="quarter" idx="10"/>
          </p:nvPr>
        </p:nvSpPr>
        <p:spPr/>
        <p:txBody>
          <a:bodyPr/>
          <a:lstStyle/>
          <a:p>
            <a:pPr>
              <a:defRPr/>
            </a:pPr>
            <a:fld id="{F2E6D404-D080-490D-B032-E3874E916106}" type="slidenum">
              <a:rPr lang="zh-TW" altLang="en-US" smtClean="0"/>
              <a:pPr>
                <a:defRPr/>
              </a:pPr>
              <a:t>23</a:t>
            </a:fld>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1341438"/>
            <a:ext cx="8229600" cy="935037"/>
          </a:xfrm>
        </p:spPr>
        <p:txBody>
          <a:bodyPr/>
          <a:lstStyle/>
          <a:p>
            <a:r>
              <a:rPr lang="en-US" altLang="zh-HK" sz="4000" smtClean="0"/>
              <a:t>Professionally Guided Screening/ Evaluation</a:t>
            </a:r>
            <a:endParaRPr lang="zh-TW" altLang="en-US" sz="4000" smtClean="0"/>
          </a:p>
        </p:txBody>
      </p:sp>
      <p:sp>
        <p:nvSpPr>
          <p:cNvPr id="3" name="Content Placeholder 2"/>
          <p:cNvSpPr>
            <a:spLocks noGrp="1"/>
          </p:cNvSpPr>
          <p:nvPr>
            <p:ph idx="1"/>
          </p:nvPr>
        </p:nvSpPr>
        <p:spPr>
          <a:xfrm>
            <a:off x="457200" y="2420938"/>
            <a:ext cx="8229600" cy="3744912"/>
          </a:xfrm>
        </p:spPr>
        <p:txBody>
          <a:bodyPr>
            <a:normAutofit fontScale="85000" lnSpcReduction="20000"/>
          </a:bodyPr>
          <a:lstStyle/>
          <a:p>
            <a:pPr>
              <a:defRPr/>
            </a:pPr>
            <a:r>
              <a:rPr lang="en-US" altLang="zh-TW" dirty="0" smtClean="0"/>
              <a:t>Clinical Protocols/ Tools:</a:t>
            </a:r>
          </a:p>
          <a:p>
            <a:pPr lvl="1">
              <a:defRPr/>
            </a:pPr>
            <a:r>
              <a:rPr lang="en-GB" altLang="zh-TW" dirty="0" smtClean="0"/>
              <a:t>ACSM Risk Stratification Scheme</a:t>
            </a:r>
          </a:p>
          <a:p>
            <a:pPr lvl="1">
              <a:defRPr/>
            </a:pPr>
            <a:r>
              <a:rPr lang="en-GB" altLang="zh-TW" dirty="0" smtClean="0"/>
              <a:t>PARmed-X, PARmed-X for Pregnancy</a:t>
            </a:r>
          </a:p>
          <a:p>
            <a:pPr lvl="1">
              <a:defRPr/>
            </a:pPr>
            <a:r>
              <a:rPr lang="en-US" altLang="zh-TW" dirty="0" smtClean="0"/>
              <a:t>Cardiovascular evaluation of middle-aged/senior individuals engaged in leisure-time sport activities by EACPR</a:t>
            </a:r>
          </a:p>
          <a:p>
            <a:pPr lvl="1">
              <a:defRPr/>
            </a:pPr>
            <a:r>
              <a:rPr lang="en-US" altLang="zh-TW" dirty="0" smtClean="0"/>
              <a:t>Quantitative estimate of 10-year risk of coronary events</a:t>
            </a:r>
            <a:r>
              <a:rPr lang="en-GB" altLang="zh-TW" dirty="0" smtClean="0"/>
              <a:t> e.g. Framingham Risk Score, SCORE</a:t>
            </a:r>
          </a:p>
          <a:p>
            <a:pPr lvl="1">
              <a:defRPr/>
            </a:pPr>
            <a:r>
              <a:rPr lang="en-US" altLang="zh-TW" dirty="0" smtClean="0"/>
              <a:t>Guidelines for Cardiac Rehabilitation and Secondary Prevention Programs by AACPR</a:t>
            </a:r>
          </a:p>
          <a:p>
            <a:pPr lvl="1">
              <a:defRPr/>
            </a:pPr>
            <a:endParaRPr lang="zh-TW" altLang="en-US" dirty="0"/>
          </a:p>
        </p:txBody>
      </p:sp>
      <p:sp>
        <p:nvSpPr>
          <p:cNvPr id="4" name="Slide Number Placeholder 3"/>
          <p:cNvSpPr>
            <a:spLocks noGrp="1"/>
          </p:cNvSpPr>
          <p:nvPr>
            <p:ph type="sldNum" sz="quarter" idx="10"/>
          </p:nvPr>
        </p:nvSpPr>
        <p:spPr/>
        <p:txBody>
          <a:bodyPr/>
          <a:lstStyle/>
          <a:p>
            <a:pPr>
              <a:defRPr/>
            </a:pPr>
            <a:fld id="{70A4D352-62EA-4F44-8FFB-F6244EFCBC98}" type="slidenum">
              <a:rPr lang="zh-TW" altLang="en-US" smtClean="0"/>
              <a:pPr>
                <a:defRPr/>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p:txBody>
          <a:bodyPr/>
          <a:lstStyle/>
          <a:p>
            <a:r>
              <a:rPr lang="en-US" altLang="zh-HK" smtClean="0">
                <a:solidFill>
                  <a:schemeClr val="tx2"/>
                </a:solidFill>
                <a:latin typeface="Impact" pitchFamily="34" charset="0"/>
              </a:rPr>
              <a:t>Professionally Guided Screening/ Evaluation</a:t>
            </a:r>
            <a:endParaRPr lang="zh-HK" altLang="en-US" smtClean="0"/>
          </a:p>
        </p:txBody>
      </p:sp>
      <p:sp>
        <p:nvSpPr>
          <p:cNvPr id="5" name="Subtitle 4"/>
          <p:cNvSpPr>
            <a:spLocks noGrp="1"/>
          </p:cNvSpPr>
          <p:nvPr>
            <p:ph type="subTitle" idx="1"/>
          </p:nvPr>
        </p:nvSpPr>
        <p:spPr/>
        <p:txBody>
          <a:bodyPr/>
          <a:lstStyle/>
          <a:p>
            <a:pPr>
              <a:defRPr/>
            </a:pPr>
            <a:r>
              <a:rPr lang="en-GB" altLang="zh-TW" b="1" dirty="0" err="1" smtClean="0">
                <a:solidFill>
                  <a:schemeClr val="tx1">
                    <a:lumMod val="65000"/>
                    <a:lumOff val="35000"/>
                  </a:schemeClr>
                </a:solidFill>
              </a:rPr>
              <a:t>PARMed</a:t>
            </a:r>
            <a:r>
              <a:rPr lang="en-GB" altLang="zh-TW" b="1" dirty="0" smtClean="0">
                <a:solidFill>
                  <a:schemeClr val="tx1">
                    <a:lumMod val="65000"/>
                    <a:lumOff val="35000"/>
                  </a:schemeClr>
                </a:solidFill>
              </a:rPr>
              <a:t>-X</a:t>
            </a:r>
            <a:endParaRPr lang="zh-HK" altLang="en-US"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1341438"/>
            <a:ext cx="8229600" cy="935037"/>
          </a:xfrm>
        </p:spPr>
        <p:txBody>
          <a:bodyPr/>
          <a:lstStyle/>
          <a:p>
            <a:r>
              <a:rPr lang="en-US" altLang="zh-TW" smtClean="0"/>
              <a:t>PARMed-X</a:t>
            </a:r>
            <a:endParaRPr lang="zh-TW" altLang="en-US" smtClean="0"/>
          </a:p>
        </p:txBody>
      </p:sp>
      <p:sp>
        <p:nvSpPr>
          <p:cNvPr id="3" name="Content Placeholder 2"/>
          <p:cNvSpPr>
            <a:spLocks noGrp="1"/>
          </p:cNvSpPr>
          <p:nvPr>
            <p:ph idx="1"/>
          </p:nvPr>
        </p:nvSpPr>
        <p:spPr>
          <a:xfrm>
            <a:off x="457200" y="2420938"/>
            <a:ext cx="8507413" cy="3744912"/>
          </a:xfrm>
        </p:spPr>
        <p:txBody>
          <a:bodyPr>
            <a:noAutofit/>
          </a:bodyPr>
          <a:lstStyle/>
          <a:p>
            <a:pPr>
              <a:defRPr/>
            </a:pPr>
            <a:r>
              <a:rPr lang="en-US" altLang="zh-TW" sz="2200" dirty="0" smtClean="0"/>
              <a:t>To </a:t>
            </a:r>
            <a:r>
              <a:rPr lang="en-US" altLang="zh-TW" sz="2200" dirty="0"/>
              <a:t>be used by a physician with patients </a:t>
            </a:r>
            <a:r>
              <a:rPr lang="en-US" altLang="zh-TW" sz="2200" dirty="0" smtClean="0"/>
              <a:t>who </a:t>
            </a:r>
            <a:r>
              <a:rPr lang="en-US" altLang="zh-TW" sz="2200" dirty="0"/>
              <a:t>have had positive responses to </a:t>
            </a:r>
            <a:r>
              <a:rPr lang="en-US" altLang="zh-TW" sz="2200" dirty="0" smtClean="0"/>
              <a:t>PAR-Q. It contains:</a:t>
            </a:r>
          </a:p>
          <a:p>
            <a:pPr lvl="1">
              <a:defRPr/>
            </a:pPr>
            <a:r>
              <a:rPr lang="en-US" altLang="zh-TW" sz="2100" dirty="0" smtClean="0"/>
              <a:t>A checklist </a:t>
            </a:r>
            <a:r>
              <a:rPr lang="en-US" altLang="zh-TW" sz="2100" dirty="0"/>
              <a:t>of medical conditions for which a degree of precaution </a:t>
            </a:r>
            <a:r>
              <a:rPr lang="en-US" altLang="zh-TW" sz="2100" dirty="0" smtClean="0"/>
              <a:t>and/or </a:t>
            </a:r>
            <a:r>
              <a:rPr lang="en-US" altLang="zh-TW" sz="2100" dirty="0"/>
              <a:t>special advice should be </a:t>
            </a:r>
            <a:r>
              <a:rPr lang="en-US" altLang="zh-TW" sz="2100" dirty="0" smtClean="0"/>
              <a:t>considered</a:t>
            </a:r>
          </a:p>
          <a:p>
            <a:pPr lvl="1">
              <a:defRPr/>
            </a:pPr>
            <a:r>
              <a:rPr lang="en-US" altLang="zh-TW" sz="2100" dirty="0" smtClean="0"/>
              <a:t>Three categories of precautions </a:t>
            </a:r>
            <a:r>
              <a:rPr lang="en-US" altLang="zh-TW" sz="2100" dirty="0"/>
              <a:t>(viz. Absolute Contraindications; Relative Contraindications AND Special </a:t>
            </a:r>
            <a:r>
              <a:rPr lang="en-US" altLang="zh-TW" sz="2100" dirty="0" smtClean="0"/>
              <a:t>Prescriptive Conditions)</a:t>
            </a:r>
          </a:p>
          <a:p>
            <a:pPr lvl="1">
              <a:defRPr/>
            </a:pPr>
            <a:r>
              <a:rPr lang="en-US" altLang="zh-TW" sz="2100" dirty="0" smtClean="0"/>
              <a:t>Physical </a:t>
            </a:r>
            <a:r>
              <a:rPr lang="en-US" altLang="zh-TW" sz="2100" dirty="0"/>
              <a:t>Activity Readiness Conveyance/Referral Form - an optional tear-off tab for the physician to convey clearance for </a:t>
            </a:r>
            <a:r>
              <a:rPr lang="en-US" altLang="zh-TW" sz="2100" dirty="0" smtClean="0"/>
              <a:t>physical </a:t>
            </a:r>
            <a:r>
              <a:rPr lang="en-US" altLang="zh-TW" sz="2100" dirty="0"/>
              <a:t>activity participation, or to make a referral to a medically-supervised exercise </a:t>
            </a:r>
            <a:r>
              <a:rPr lang="en-US" altLang="zh-TW" sz="2100" dirty="0" smtClean="0"/>
              <a:t>program</a:t>
            </a:r>
          </a:p>
          <a:p>
            <a:pPr lvl="1">
              <a:buFont typeface="Arial" charset="0"/>
              <a:buNone/>
              <a:defRPr/>
            </a:pPr>
            <a:r>
              <a:rPr lang="en-US" altLang="zh-TW" sz="2100" dirty="0" smtClean="0"/>
              <a:t>(http://</a:t>
            </a:r>
            <a:r>
              <a:rPr lang="en-US" altLang="zh-TW" sz="2100" dirty="0" smtClean="0">
                <a:hlinkClick r:id="rId3"/>
              </a:rPr>
              <a:t>exerciserx.cheu.gov.hk/files/PARmed-X.pdf</a:t>
            </a:r>
            <a:r>
              <a:rPr lang="en-US" altLang="zh-TW" sz="2100" dirty="0" smtClean="0"/>
              <a:t>)</a:t>
            </a:r>
          </a:p>
        </p:txBody>
      </p:sp>
      <p:sp>
        <p:nvSpPr>
          <p:cNvPr id="4" name="Slide Number Placeholder 3"/>
          <p:cNvSpPr>
            <a:spLocks noGrp="1"/>
          </p:cNvSpPr>
          <p:nvPr>
            <p:ph type="sldNum" sz="quarter" idx="10"/>
          </p:nvPr>
        </p:nvSpPr>
        <p:spPr/>
        <p:txBody>
          <a:bodyPr/>
          <a:lstStyle/>
          <a:p>
            <a:pPr>
              <a:defRPr/>
            </a:pPr>
            <a:fld id="{68543242-3C1E-46C6-BDFD-5BF5C7DA448E}" type="slidenum">
              <a:rPr lang="zh-TW" altLang="en-US" smtClean="0"/>
              <a:pPr>
                <a:defRPr/>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Absolute Contraindication</a:t>
            </a:r>
            <a:endParaRPr lang="en-GB" dirty="0"/>
          </a:p>
        </p:txBody>
      </p:sp>
      <p:sp>
        <p:nvSpPr>
          <p:cNvPr id="3" name="Content Placeholder 2"/>
          <p:cNvSpPr>
            <a:spLocks noGrp="1"/>
          </p:cNvSpPr>
          <p:nvPr>
            <p:ph idx="1"/>
          </p:nvPr>
        </p:nvSpPr>
        <p:spPr/>
        <p:txBody>
          <a:bodyPr/>
          <a:lstStyle/>
          <a:p>
            <a:r>
              <a:rPr lang="en-GB" dirty="0" smtClean="0"/>
              <a:t>Permanent restriction or temporary restriction until the condition is treated, stable, and/or past acute phase.</a:t>
            </a:r>
            <a:endParaRPr lang="en-GB" dirty="0"/>
          </a:p>
        </p:txBody>
      </p:sp>
      <p:sp>
        <p:nvSpPr>
          <p:cNvPr id="4" name="Slide Number Placeholder 3"/>
          <p:cNvSpPr>
            <a:spLocks noGrp="1"/>
          </p:cNvSpPr>
          <p:nvPr>
            <p:ph type="sldNum" sz="quarter" idx="10"/>
          </p:nvPr>
        </p:nvSpPr>
        <p:spPr/>
        <p:txBody>
          <a:bodyPr/>
          <a:lstStyle/>
          <a:p>
            <a:pPr>
              <a:defRPr/>
            </a:pPr>
            <a:fld id="{A47775A2-CC70-42C9-932B-E5015C642621}" type="slidenum">
              <a:rPr lang="zh-TW" altLang="en-US" smtClean="0"/>
              <a:pPr>
                <a:defRPr/>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Condition of Absolute C/I</a:t>
            </a:r>
            <a:endParaRPr lang="en-GB" dirty="0"/>
          </a:p>
        </p:txBody>
      </p:sp>
      <p:sp>
        <p:nvSpPr>
          <p:cNvPr id="3" name="Content Placeholder 2"/>
          <p:cNvSpPr>
            <a:spLocks noGrp="1"/>
          </p:cNvSpPr>
          <p:nvPr>
            <p:ph idx="1"/>
          </p:nvPr>
        </p:nvSpPr>
        <p:spPr>
          <a:xfrm>
            <a:off x="457200" y="2132856"/>
            <a:ext cx="8229600" cy="3744416"/>
          </a:xfrm>
        </p:spPr>
        <p:txBody>
          <a:bodyPr/>
          <a:lstStyle/>
          <a:p>
            <a:r>
              <a:rPr lang="en-GB" sz="1600" dirty="0" smtClean="0"/>
              <a:t>Cardiovascular condition</a:t>
            </a:r>
          </a:p>
          <a:p>
            <a:pPr lvl="1"/>
            <a:r>
              <a:rPr lang="en-GB" sz="1400" dirty="0" smtClean="0"/>
              <a:t>Dissecting aortic aneurysm</a:t>
            </a:r>
          </a:p>
          <a:p>
            <a:pPr lvl="1"/>
            <a:r>
              <a:rPr lang="en-GB" sz="1400" dirty="0" smtClean="0"/>
              <a:t>Severe aortic </a:t>
            </a:r>
            <a:r>
              <a:rPr lang="en-GB" sz="1400" dirty="0" err="1" smtClean="0"/>
              <a:t>stenosis</a:t>
            </a:r>
            <a:endParaRPr lang="en-GB" sz="1400" dirty="0" smtClean="0"/>
          </a:p>
          <a:p>
            <a:pPr lvl="1"/>
            <a:r>
              <a:rPr lang="en-GB" sz="1400" dirty="0" smtClean="0"/>
              <a:t>Congestive heart failure</a:t>
            </a:r>
          </a:p>
          <a:p>
            <a:pPr lvl="1"/>
            <a:r>
              <a:rPr lang="en-GB" sz="1400" dirty="0" smtClean="0"/>
              <a:t>Crescendo angina</a:t>
            </a:r>
          </a:p>
          <a:p>
            <a:pPr lvl="1"/>
            <a:r>
              <a:rPr lang="en-GB" sz="1400" dirty="0" smtClean="0"/>
              <a:t>Acute myocardial infraction</a:t>
            </a:r>
          </a:p>
          <a:p>
            <a:pPr lvl="1"/>
            <a:r>
              <a:rPr lang="en-GB" sz="1400" dirty="0" smtClean="0"/>
              <a:t>Acute/recent </a:t>
            </a:r>
            <a:r>
              <a:rPr lang="en-GB" sz="1400" dirty="0" err="1" smtClean="0"/>
              <a:t>myocarditis</a:t>
            </a:r>
            <a:endParaRPr lang="en-GB" sz="1400" dirty="0" smtClean="0"/>
          </a:p>
          <a:p>
            <a:pPr lvl="1"/>
            <a:r>
              <a:rPr lang="en-GB" sz="1400" dirty="0" smtClean="0"/>
              <a:t>Acute pulmonary/systemic embolism</a:t>
            </a:r>
          </a:p>
          <a:p>
            <a:pPr lvl="1"/>
            <a:r>
              <a:rPr lang="en-GB" sz="1400" dirty="0" err="1" smtClean="0"/>
              <a:t>Thrombophlebitis</a:t>
            </a:r>
            <a:endParaRPr lang="en-GB" sz="1400" dirty="0" smtClean="0"/>
          </a:p>
          <a:p>
            <a:pPr lvl="1"/>
            <a:r>
              <a:rPr lang="en-GB" sz="1400" dirty="0" smtClean="0"/>
              <a:t>Ventricular tachycardia and other dangerous arrhythmias ( e.g. multi-focal ventricular activity)</a:t>
            </a:r>
          </a:p>
          <a:p>
            <a:r>
              <a:rPr lang="en-GB" sz="1800" dirty="0" smtClean="0"/>
              <a:t>Infections</a:t>
            </a:r>
          </a:p>
          <a:p>
            <a:pPr lvl="1"/>
            <a:r>
              <a:rPr lang="en-GB" sz="1400" dirty="0" smtClean="0"/>
              <a:t>Acute infectious disease (regardless of </a:t>
            </a:r>
            <a:r>
              <a:rPr lang="en-GB" sz="1400" dirty="0" err="1" smtClean="0"/>
              <a:t>etiology</a:t>
            </a:r>
            <a:r>
              <a:rPr lang="en-GB" sz="1400" dirty="0" smtClean="0"/>
              <a:t>)</a:t>
            </a:r>
          </a:p>
          <a:p>
            <a:pPr lvl="1"/>
            <a:endParaRPr lang="en-GB" sz="1400" dirty="0"/>
          </a:p>
        </p:txBody>
      </p:sp>
      <p:sp>
        <p:nvSpPr>
          <p:cNvPr id="4" name="Slide Number Placeholder 3"/>
          <p:cNvSpPr>
            <a:spLocks noGrp="1"/>
          </p:cNvSpPr>
          <p:nvPr>
            <p:ph type="sldNum" sz="quarter" idx="10"/>
          </p:nvPr>
        </p:nvSpPr>
        <p:spPr/>
        <p:txBody>
          <a:bodyPr/>
          <a:lstStyle/>
          <a:p>
            <a:pPr>
              <a:defRPr/>
            </a:pPr>
            <a:fld id="{A47775A2-CC70-42C9-932B-E5015C642621}" type="slidenum">
              <a:rPr lang="zh-TW" altLang="en-US" smtClean="0"/>
              <a:pPr>
                <a:defRPr/>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Relative contraindication</a:t>
            </a:r>
            <a:endParaRPr lang="en-GB" dirty="0"/>
          </a:p>
        </p:txBody>
      </p:sp>
      <p:sp>
        <p:nvSpPr>
          <p:cNvPr id="3" name="Content Placeholder 2"/>
          <p:cNvSpPr>
            <a:spLocks noGrp="1"/>
          </p:cNvSpPr>
          <p:nvPr>
            <p:ph idx="1"/>
          </p:nvPr>
        </p:nvSpPr>
        <p:spPr/>
        <p:txBody>
          <a:bodyPr/>
          <a:lstStyle/>
          <a:p>
            <a:r>
              <a:rPr lang="en-GB" dirty="0" smtClean="0"/>
              <a:t>Highly variable. Value of exercise testing and/or program may exceed risk. Activity may be restricted.</a:t>
            </a:r>
          </a:p>
          <a:p>
            <a:r>
              <a:rPr lang="en-GB" dirty="0" smtClean="0"/>
              <a:t>Desirable to maximize control of condition.</a:t>
            </a:r>
          </a:p>
          <a:p>
            <a:r>
              <a:rPr lang="en-GB" dirty="0" smtClean="0"/>
              <a:t>Direct/indirect medical supervision of exercise program may be desirable.</a:t>
            </a:r>
          </a:p>
          <a:p>
            <a:endParaRPr lang="en-GB" dirty="0"/>
          </a:p>
        </p:txBody>
      </p:sp>
      <p:sp>
        <p:nvSpPr>
          <p:cNvPr id="4" name="Slide Number Placeholder 3"/>
          <p:cNvSpPr>
            <a:spLocks noGrp="1"/>
          </p:cNvSpPr>
          <p:nvPr>
            <p:ph type="sldNum" sz="quarter" idx="10"/>
          </p:nvPr>
        </p:nvSpPr>
        <p:spPr/>
        <p:txBody>
          <a:bodyPr/>
          <a:lstStyle/>
          <a:p>
            <a:pPr>
              <a:defRPr/>
            </a:pPr>
            <a:fld id="{A47775A2-CC70-42C9-932B-E5015C642621}" type="slidenum">
              <a:rPr lang="zh-TW" altLang="en-US" smtClean="0"/>
              <a:pPr>
                <a:defRPr/>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p:txBody>
          <a:bodyPr/>
          <a:lstStyle/>
          <a:p>
            <a:r>
              <a:rPr lang="en-US" altLang="zh-HK" smtClean="0">
                <a:solidFill>
                  <a:schemeClr val="tx2"/>
                </a:solidFill>
                <a:latin typeface="Impact" pitchFamily="34" charset="0"/>
              </a:rPr>
              <a:t>About this Certificate Course</a:t>
            </a:r>
            <a:endParaRPr lang="zh-HK" altLang="en-US" smtClean="0">
              <a:solidFill>
                <a:schemeClr val="tx2"/>
              </a:solidFill>
              <a:latin typeface="Impact"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Condition of relative C/I</a:t>
            </a:r>
            <a:endParaRPr lang="en-GB" dirty="0"/>
          </a:p>
        </p:txBody>
      </p:sp>
      <p:sp>
        <p:nvSpPr>
          <p:cNvPr id="3" name="Content Placeholder 2"/>
          <p:cNvSpPr>
            <a:spLocks noGrp="1"/>
          </p:cNvSpPr>
          <p:nvPr>
            <p:ph idx="1"/>
          </p:nvPr>
        </p:nvSpPr>
        <p:spPr/>
        <p:txBody>
          <a:bodyPr/>
          <a:lstStyle/>
          <a:p>
            <a:r>
              <a:rPr lang="en-GB" sz="1600" dirty="0" smtClean="0"/>
              <a:t>Cardiovascular</a:t>
            </a:r>
          </a:p>
          <a:p>
            <a:pPr lvl="1"/>
            <a:r>
              <a:rPr lang="en-GB" sz="1400" dirty="0" smtClean="0"/>
              <a:t>Moderate aortic </a:t>
            </a:r>
            <a:r>
              <a:rPr lang="en-GB" sz="1400" dirty="0" err="1" smtClean="0"/>
              <a:t>stenosis</a:t>
            </a:r>
            <a:endParaRPr lang="en-GB" sz="1400" dirty="0" smtClean="0"/>
          </a:p>
          <a:p>
            <a:pPr lvl="1"/>
            <a:r>
              <a:rPr lang="en-GB" sz="1400" dirty="0" smtClean="0"/>
              <a:t>Severe </a:t>
            </a:r>
            <a:r>
              <a:rPr lang="en-GB" sz="1400" dirty="0" err="1" smtClean="0"/>
              <a:t>subaortic</a:t>
            </a:r>
            <a:r>
              <a:rPr lang="en-GB" sz="1400" dirty="0" smtClean="0"/>
              <a:t> </a:t>
            </a:r>
            <a:r>
              <a:rPr lang="en-GB" sz="1400" dirty="0" err="1" smtClean="0"/>
              <a:t>stenosis</a:t>
            </a:r>
            <a:endParaRPr lang="en-GB" sz="1400" dirty="0" smtClean="0"/>
          </a:p>
          <a:p>
            <a:pPr lvl="1"/>
            <a:r>
              <a:rPr lang="en-GB" sz="1400" dirty="0" smtClean="0"/>
              <a:t>Marked cardiac enlargement</a:t>
            </a:r>
          </a:p>
          <a:p>
            <a:pPr lvl="1"/>
            <a:r>
              <a:rPr lang="en-GB" sz="1400" dirty="0" smtClean="0"/>
              <a:t>Uncontrolled/high rate </a:t>
            </a:r>
            <a:r>
              <a:rPr lang="en-GB" sz="1400" dirty="0" err="1" smtClean="0"/>
              <a:t>supraventricular</a:t>
            </a:r>
            <a:r>
              <a:rPr lang="en-GB" sz="1400" dirty="0" smtClean="0"/>
              <a:t> </a:t>
            </a:r>
            <a:r>
              <a:rPr lang="en-GB" sz="1400" dirty="0" err="1" smtClean="0"/>
              <a:t>dysrhythmias</a:t>
            </a:r>
            <a:endParaRPr lang="en-GB" sz="1400" dirty="0" smtClean="0"/>
          </a:p>
          <a:p>
            <a:pPr lvl="1"/>
            <a:r>
              <a:rPr lang="en-GB" sz="1400" dirty="0" smtClean="0"/>
              <a:t>Repetitive/frequent ventricular ectopic activity</a:t>
            </a:r>
          </a:p>
          <a:p>
            <a:pPr lvl="1"/>
            <a:r>
              <a:rPr lang="en-GB" sz="1400" dirty="0" smtClean="0"/>
              <a:t>Ventricular aneurysm</a:t>
            </a:r>
          </a:p>
          <a:p>
            <a:pPr lvl="1"/>
            <a:r>
              <a:rPr lang="en-GB" sz="1400" dirty="0" smtClean="0"/>
              <a:t>Untreated/uncontrolled pulmonary/systemic hypertension</a:t>
            </a:r>
          </a:p>
          <a:p>
            <a:pPr lvl="1"/>
            <a:r>
              <a:rPr lang="en-GB" sz="1400" dirty="0" smtClean="0"/>
              <a:t>Hypertrophic </a:t>
            </a:r>
            <a:r>
              <a:rPr lang="en-GB" sz="1400" dirty="0" err="1" smtClean="0"/>
              <a:t>cardiomyopathy</a:t>
            </a:r>
            <a:endParaRPr lang="en-GB" sz="1400" dirty="0" smtClean="0"/>
          </a:p>
          <a:p>
            <a:pPr lvl="1"/>
            <a:r>
              <a:rPr lang="en-GB" sz="1400" dirty="0" smtClean="0"/>
              <a:t>Compensated congestive heart failure</a:t>
            </a:r>
          </a:p>
          <a:p>
            <a:r>
              <a:rPr lang="en-GB" sz="1800" dirty="0" smtClean="0"/>
              <a:t>Infections</a:t>
            </a:r>
          </a:p>
          <a:p>
            <a:pPr lvl="1"/>
            <a:r>
              <a:rPr lang="en-GB" sz="1400" dirty="0" err="1" smtClean="0"/>
              <a:t>Subacute</a:t>
            </a:r>
            <a:r>
              <a:rPr lang="en-GB" sz="1400" dirty="0" smtClean="0"/>
              <a:t>/chronic/recurrent infectious diseases (e.g. malaria, others) </a:t>
            </a:r>
            <a:endParaRPr lang="en-GB" sz="1400" dirty="0"/>
          </a:p>
        </p:txBody>
      </p:sp>
      <p:sp>
        <p:nvSpPr>
          <p:cNvPr id="4" name="Slide Number Placeholder 3"/>
          <p:cNvSpPr>
            <a:spLocks noGrp="1"/>
          </p:cNvSpPr>
          <p:nvPr>
            <p:ph type="sldNum" sz="quarter" idx="10"/>
          </p:nvPr>
        </p:nvSpPr>
        <p:spPr/>
        <p:txBody>
          <a:bodyPr/>
          <a:lstStyle/>
          <a:p>
            <a:pPr>
              <a:defRPr/>
            </a:pPr>
            <a:fld id="{A47775A2-CC70-42C9-932B-E5015C642621}" type="slidenum">
              <a:rPr lang="zh-TW" altLang="en-US" smtClean="0"/>
              <a:pPr>
                <a:defRPr/>
              </a:pPr>
              <a:t>30</a:t>
            </a:fld>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smtClean="0"/>
              <a:t>Condition of relative C/I</a:t>
            </a:r>
            <a:endParaRPr lang="en-GB" dirty="0"/>
          </a:p>
        </p:txBody>
      </p:sp>
      <p:sp>
        <p:nvSpPr>
          <p:cNvPr id="3" name="Content Placeholder 2"/>
          <p:cNvSpPr>
            <a:spLocks noGrp="1"/>
          </p:cNvSpPr>
          <p:nvPr>
            <p:ph idx="1"/>
          </p:nvPr>
        </p:nvSpPr>
        <p:spPr/>
        <p:txBody>
          <a:bodyPr/>
          <a:lstStyle/>
          <a:p>
            <a:r>
              <a:rPr lang="en-GB" sz="1600" dirty="0" smtClean="0"/>
              <a:t>Metabolic</a:t>
            </a:r>
          </a:p>
          <a:p>
            <a:pPr lvl="1"/>
            <a:r>
              <a:rPr lang="en-GB" sz="1400" dirty="0" smtClean="0"/>
              <a:t>Uncontrolled metabolic disorders (e.g. diabetes, </a:t>
            </a:r>
            <a:r>
              <a:rPr lang="en-GB" sz="1400" dirty="0" err="1" smtClean="0"/>
              <a:t>thyrotoxicosis</a:t>
            </a:r>
            <a:r>
              <a:rPr lang="en-GB" sz="1400" dirty="0" smtClean="0"/>
              <a:t>, </a:t>
            </a:r>
            <a:r>
              <a:rPr lang="en-GB" sz="1400" dirty="0" err="1" smtClean="0"/>
              <a:t>myxedema</a:t>
            </a:r>
            <a:r>
              <a:rPr lang="en-GB" sz="1400" dirty="0" smtClean="0"/>
              <a:t>)</a:t>
            </a:r>
          </a:p>
          <a:p>
            <a:r>
              <a:rPr lang="en-GB" sz="1600" dirty="0" smtClean="0"/>
              <a:t>Pregnancy</a:t>
            </a:r>
          </a:p>
          <a:p>
            <a:pPr lvl="1"/>
            <a:r>
              <a:rPr lang="en-GB" sz="1400" dirty="0" smtClean="0"/>
              <a:t>Complicated pregnancy (e.g. toxaemia, haemorrhage, incompetent cervix)</a:t>
            </a:r>
            <a:endParaRPr lang="en-GB" sz="1400" dirty="0"/>
          </a:p>
        </p:txBody>
      </p:sp>
      <p:sp>
        <p:nvSpPr>
          <p:cNvPr id="4" name="Slide Number Placeholder 3"/>
          <p:cNvSpPr>
            <a:spLocks noGrp="1"/>
          </p:cNvSpPr>
          <p:nvPr>
            <p:ph type="sldNum" sz="quarter" idx="10"/>
          </p:nvPr>
        </p:nvSpPr>
        <p:spPr/>
        <p:txBody>
          <a:bodyPr/>
          <a:lstStyle/>
          <a:p>
            <a:pPr>
              <a:defRPr/>
            </a:pPr>
            <a:fld id="{A47775A2-CC70-42C9-932B-E5015C642621}" type="slidenum">
              <a:rPr lang="zh-TW" altLang="en-US" smtClean="0"/>
              <a:pPr>
                <a:defRPr/>
              </a:pPr>
              <a:t>31</a:t>
            </a:fld>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ctrTitle"/>
          </p:nvPr>
        </p:nvSpPr>
        <p:spPr/>
        <p:txBody>
          <a:bodyPr/>
          <a:lstStyle/>
          <a:p>
            <a:r>
              <a:rPr lang="en-US" altLang="zh-HK" smtClean="0">
                <a:solidFill>
                  <a:schemeClr val="tx2"/>
                </a:solidFill>
                <a:latin typeface="Impact" pitchFamily="34" charset="0"/>
              </a:rPr>
              <a:t>Professionally Guided Screening/ Evaluation</a:t>
            </a:r>
            <a:endParaRPr lang="zh-HK" altLang="en-US" smtClean="0"/>
          </a:p>
        </p:txBody>
      </p:sp>
      <p:sp>
        <p:nvSpPr>
          <p:cNvPr id="5" name="Subtitle 4"/>
          <p:cNvSpPr>
            <a:spLocks noGrp="1"/>
          </p:cNvSpPr>
          <p:nvPr>
            <p:ph type="subTitle" idx="1"/>
          </p:nvPr>
        </p:nvSpPr>
        <p:spPr/>
        <p:txBody>
          <a:bodyPr/>
          <a:lstStyle/>
          <a:p>
            <a:pPr>
              <a:defRPr/>
            </a:pPr>
            <a:r>
              <a:rPr lang="en-GB" altLang="zh-TW" b="1" dirty="0" smtClean="0">
                <a:solidFill>
                  <a:schemeClr val="tx1">
                    <a:lumMod val="65000"/>
                    <a:lumOff val="35000"/>
                  </a:schemeClr>
                </a:solidFill>
              </a:rPr>
              <a:t>ACSM Risk Stratification Scheme</a:t>
            </a:r>
            <a:endParaRPr lang="zh-HK" altLang="en-US"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1341438"/>
            <a:ext cx="8229600" cy="935037"/>
          </a:xfrm>
        </p:spPr>
        <p:txBody>
          <a:bodyPr/>
          <a:lstStyle/>
          <a:p>
            <a:r>
              <a:rPr lang="en-GB" altLang="zh-TW" smtClean="0"/>
              <a:t>ACSM Risk Stratification Scheme</a:t>
            </a:r>
            <a:endParaRPr lang="zh-TW" altLang="en-US" smtClean="0"/>
          </a:p>
        </p:txBody>
      </p:sp>
      <p:sp>
        <p:nvSpPr>
          <p:cNvPr id="3" name="Content Placeholder 2"/>
          <p:cNvSpPr>
            <a:spLocks noGrp="1"/>
          </p:cNvSpPr>
          <p:nvPr>
            <p:ph idx="1"/>
          </p:nvPr>
        </p:nvSpPr>
        <p:spPr>
          <a:xfrm>
            <a:off x="457200" y="2420938"/>
            <a:ext cx="8229600" cy="3744912"/>
          </a:xfrm>
        </p:spPr>
        <p:txBody>
          <a:bodyPr>
            <a:normAutofit/>
          </a:bodyPr>
          <a:lstStyle/>
          <a:p>
            <a:pPr>
              <a:defRPr/>
            </a:pPr>
            <a:r>
              <a:rPr lang="en-GB" altLang="zh-TW" dirty="0" smtClean="0"/>
              <a:t>Assigns </a:t>
            </a:r>
            <a:r>
              <a:rPr lang="en-US" altLang="zh-TW" dirty="0" smtClean="0"/>
              <a:t>participants into one of its three risk categories according to specific clinical criteria</a:t>
            </a:r>
          </a:p>
          <a:p>
            <a:pPr>
              <a:defRPr/>
            </a:pPr>
            <a:r>
              <a:rPr lang="en-US" altLang="zh-TW" dirty="0" smtClean="0"/>
              <a:t>Appropriate recommendations before exercise initiation or progression could be made regarding the necessity for further medical workups and diagnostic </a:t>
            </a:r>
            <a:r>
              <a:rPr lang="en-GB" altLang="zh-TW" dirty="0" smtClean="0"/>
              <a:t>exercise testing.</a:t>
            </a:r>
            <a:endParaRPr lang="zh-TW" altLang="en-US" dirty="0"/>
          </a:p>
        </p:txBody>
      </p:sp>
      <p:sp>
        <p:nvSpPr>
          <p:cNvPr id="4" name="Slide Number Placeholder 3"/>
          <p:cNvSpPr>
            <a:spLocks noGrp="1"/>
          </p:cNvSpPr>
          <p:nvPr>
            <p:ph type="sldNum" sz="quarter" idx="10"/>
          </p:nvPr>
        </p:nvSpPr>
        <p:spPr/>
        <p:txBody>
          <a:bodyPr/>
          <a:lstStyle/>
          <a:p>
            <a:pPr>
              <a:defRPr/>
            </a:pPr>
            <a:fld id="{D2187925-D435-4174-B840-B8D5109EC515}" type="slidenum">
              <a:rPr lang="zh-TW" altLang="en-US" smtClean="0"/>
              <a:pPr>
                <a:defRPr/>
              </a:pPr>
              <a:t>33</a:t>
            </a:fld>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1341438"/>
            <a:ext cx="8229600" cy="935037"/>
          </a:xfrm>
        </p:spPr>
        <p:txBody>
          <a:bodyPr/>
          <a:lstStyle/>
          <a:p>
            <a:r>
              <a:rPr lang="en-US" altLang="zh-TW" sz="3700" smtClean="0"/>
              <a:t>CVD, Pulmonary Diseases and Metabolic Diseases Suggesting High Risk for PA</a:t>
            </a:r>
            <a:endParaRPr lang="zh-TW" altLang="en-US" sz="3700" smtClean="0"/>
          </a:p>
        </p:txBody>
      </p:sp>
      <p:graphicFrame>
        <p:nvGraphicFramePr>
          <p:cNvPr id="4" name="Content Placeholder 3"/>
          <p:cNvGraphicFramePr>
            <a:graphicFrameLocks noGrp="1"/>
          </p:cNvGraphicFramePr>
          <p:nvPr>
            <p:ph idx="1"/>
          </p:nvPr>
        </p:nvGraphicFramePr>
        <p:xfrm>
          <a:off x="457200" y="2420938"/>
          <a:ext cx="8507413" cy="3932237"/>
        </p:xfrm>
        <a:graphic>
          <a:graphicData uri="http://schemas.openxmlformats.org/drawingml/2006/table">
            <a:tbl>
              <a:tblPr bandRow="1">
                <a:tableStyleId>{5C22544A-7EE6-4342-B048-85BDC9FD1C3A}</a:tableStyleId>
              </a:tblPr>
              <a:tblGrid>
                <a:gridCol w="2962716"/>
                <a:gridCol w="5544697"/>
              </a:tblGrid>
              <a:tr h="1188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sz="2400" b="1" dirty="0" smtClean="0">
                          <a:solidFill>
                            <a:schemeClr val="tx1">
                              <a:lumMod val="65000"/>
                              <a:lumOff val="35000"/>
                            </a:schemeClr>
                          </a:solidFill>
                        </a:rPr>
                        <a:t>Cardiovascular Disease</a:t>
                      </a:r>
                      <a:endParaRPr lang="zh-TW" altLang="en-US" sz="2400" b="1" dirty="0">
                        <a:solidFill>
                          <a:schemeClr val="tx1">
                            <a:lumMod val="65000"/>
                            <a:lumOff val="35000"/>
                          </a:schemeClr>
                        </a:solidFill>
                      </a:endParaRPr>
                    </a:p>
                  </a:txBody>
                  <a:tcPr marL="91441" marR="91441" marT="45724" marB="45724"/>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2400" kern="1200" dirty="0" smtClean="0">
                          <a:solidFill>
                            <a:schemeClr val="tx1">
                              <a:lumMod val="65000"/>
                              <a:lumOff val="35000"/>
                            </a:schemeClr>
                          </a:solidFill>
                          <a:latin typeface="+mn-lt"/>
                          <a:ea typeface="+mn-ea"/>
                          <a:cs typeface="+mn-cs"/>
                        </a:rPr>
                        <a:t> Cardiac diseases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2400" kern="1200" dirty="0" smtClean="0">
                          <a:solidFill>
                            <a:schemeClr val="tx1">
                              <a:lumMod val="65000"/>
                              <a:lumOff val="35000"/>
                            </a:schemeClr>
                          </a:solidFill>
                          <a:latin typeface="+mn-lt"/>
                          <a:ea typeface="+mn-ea"/>
                          <a:cs typeface="+mn-cs"/>
                        </a:rPr>
                        <a:t> </a:t>
                      </a:r>
                      <a:r>
                        <a:rPr lang="en-GB" altLang="zh-TW" sz="2400" kern="1200" dirty="0" err="1" smtClean="0">
                          <a:solidFill>
                            <a:schemeClr val="tx1">
                              <a:lumMod val="65000"/>
                              <a:lumOff val="35000"/>
                            </a:schemeClr>
                          </a:solidFill>
                          <a:latin typeface="+mn-lt"/>
                          <a:ea typeface="+mn-ea"/>
                          <a:cs typeface="+mn-cs"/>
                        </a:rPr>
                        <a:t>Cerebrovascular</a:t>
                      </a:r>
                      <a:r>
                        <a:rPr lang="en-GB" altLang="zh-TW" sz="2400" kern="1200" dirty="0" smtClean="0">
                          <a:solidFill>
                            <a:schemeClr val="tx1">
                              <a:lumMod val="65000"/>
                              <a:lumOff val="35000"/>
                            </a:schemeClr>
                          </a:solidFill>
                          <a:latin typeface="+mn-lt"/>
                          <a:ea typeface="+mn-ea"/>
                          <a:cs typeface="+mn-cs"/>
                        </a:rPr>
                        <a:t> disease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2400" kern="1200" dirty="0" smtClean="0">
                          <a:solidFill>
                            <a:schemeClr val="tx1">
                              <a:lumMod val="65000"/>
                              <a:lumOff val="35000"/>
                            </a:schemeClr>
                          </a:solidFill>
                          <a:latin typeface="+mn-lt"/>
                          <a:ea typeface="+mn-ea"/>
                          <a:cs typeface="+mn-cs"/>
                        </a:rPr>
                        <a:t> Peripheral vascular disease</a:t>
                      </a:r>
                      <a:endParaRPr lang="zh-TW" altLang="en-US" sz="2400" kern="1200" dirty="0" smtClean="0">
                        <a:solidFill>
                          <a:schemeClr val="tx1">
                            <a:lumMod val="65000"/>
                            <a:lumOff val="35000"/>
                          </a:schemeClr>
                        </a:solidFill>
                        <a:latin typeface="+mn-lt"/>
                        <a:ea typeface="+mn-ea"/>
                        <a:cs typeface="+mn-cs"/>
                      </a:endParaRPr>
                    </a:p>
                  </a:txBody>
                  <a:tcPr marL="91441" marR="91441" marT="45724" marB="45724"/>
                </a:tc>
              </a:tr>
              <a:tr h="1188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sz="2400" b="1" dirty="0" smtClean="0">
                          <a:solidFill>
                            <a:schemeClr val="tx1">
                              <a:lumMod val="65000"/>
                              <a:lumOff val="35000"/>
                            </a:schemeClr>
                          </a:solidFill>
                        </a:rPr>
                        <a:t>Pulmonary Diseases </a:t>
                      </a:r>
                      <a:endParaRPr lang="zh-TW" altLang="en-US" sz="2400" b="1" dirty="0">
                        <a:solidFill>
                          <a:schemeClr val="tx1">
                            <a:lumMod val="65000"/>
                            <a:lumOff val="35000"/>
                          </a:schemeClr>
                        </a:solidFill>
                      </a:endParaRPr>
                    </a:p>
                  </a:txBody>
                  <a:tcPr marL="91441" marR="91441" marT="45724" marB="45724"/>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2400" kern="1200" dirty="0" smtClean="0">
                          <a:solidFill>
                            <a:schemeClr val="tx1">
                              <a:lumMod val="65000"/>
                              <a:lumOff val="35000"/>
                            </a:schemeClr>
                          </a:solidFill>
                          <a:latin typeface="+mn-lt"/>
                          <a:ea typeface="+mn-ea"/>
                          <a:cs typeface="+mn-cs"/>
                        </a:rPr>
                        <a:t> Chronic obstructive pulmonary disease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2400" kern="1200" dirty="0" smtClean="0">
                          <a:solidFill>
                            <a:schemeClr val="tx1">
                              <a:lumMod val="65000"/>
                              <a:lumOff val="35000"/>
                            </a:schemeClr>
                          </a:solidFill>
                          <a:latin typeface="+mn-lt"/>
                          <a:ea typeface="+mn-ea"/>
                          <a:cs typeface="+mn-cs"/>
                        </a:rPr>
                        <a:t> Asthma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2400" kern="1200" dirty="0" smtClean="0">
                          <a:solidFill>
                            <a:schemeClr val="tx1">
                              <a:lumMod val="65000"/>
                              <a:lumOff val="35000"/>
                            </a:schemeClr>
                          </a:solidFill>
                          <a:latin typeface="+mn-lt"/>
                          <a:ea typeface="+mn-ea"/>
                          <a:cs typeface="+mn-cs"/>
                        </a:rPr>
                        <a:t> Interstitial lung disease</a:t>
                      </a:r>
                      <a:endParaRPr lang="zh-TW" altLang="en-US" sz="2400" kern="1200" dirty="0" smtClean="0">
                        <a:solidFill>
                          <a:schemeClr val="tx1">
                            <a:lumMod val="65000"/>
                            <a:lumOff val="35000"/>
                          </a:schemeClr>
                        </a:solidFill>
                        <a:latin typeface="+mn-lt"/>
                        <a:ea typeface="+mn-ea"/>
                        <a:cs typeface="+mn-cs"/>
                      </a:endParaRPr>
                    </a:p>
                  </a:txBody>
                  <a:tcPr marL="91441" marR="91441" marT="45724" marB="45724"/>
                </a:tc>
              </a:tr>
              <a:tr h="1554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sz="2400" b="1" dirty="0" smtClean="0">
                          <a:solidFill>
                            <a:schemeClr val="tx1">
                              <a:lumMod val="65000"/>
                              <a:lumOff val="35000"/>
                            </a:schemeClr>
                          </a:solidFill>
                        </a:rPr>
                        <a:t>Metabolic Diseases</a:t>
                      </a:r>
                      <a:endParaRPr lang="zh-TW" altLang="en-US" sz="2400" b="1" dirty="0">
                        <a:solidFill>
                          <a:schemeClr val="tx1">
                            <a:lumMod val="65000"/>
                            <a:lumOff val="35000"/>
                          </a:schemeClr>
                        </a:solidFill>
                      </a:endParaRPr>
                    </a:p>
                  </a:txBody>
                  <a:tcPr marL="91441" marR="91441" marT="45724" marB="45724"/>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2400" kern="1200" dirty="0" smtClean="0">
                          <a:solidFill>
                            <a:schemeClr val="tx1">
                              <a:lumMod val="65000"/>
                              <a:lumOff val="35000"/>
                            </a:schemeClr>
                          </a:solidFill>
                          <a:latin typeface="+mn-lt"/>
                          <a:ea typeface="+mn-ea"/>
                          <a:cs typeface="+mn-cs"/>
                        </a:rPr>
                        <a:t> Diabetes mellitus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2400" kern="1200" dirty="0" smtClean="0">
                          <a:solidFill>
                            <a:schemeClr val="tx1">
                              <a:lumMod val="65000"/>
                              <a:lumOff val="35000"/>
                            </a:schemeClr>
                          </a:solidFill>
                          <a:latin typeface="+mn-lt"/>
                          <a:ea typeface="+mn-ea"/>
                          <a:cs typeface="+mn-cs"/>
                        </a:rPr>
                        <a:t> Significant thyroid disorder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2400" kern="1200" dirty="0" smtClean="0">
                          <a:solidFill>
                            <a:schemeClr val="tx1">
                              <a:lumMod val="65000"/>
                              <a:lumOff val="35000"/>
                            </a:schemeClr>
                          </a:solidFill>
                          <a:latin typeface="+mn-lt"/>
                          <a:ea typeface="+mn-ea"/>
                          <a:cs typeface="+mn-cs"/>
                        </a:rPr>
                        <a:t> Significant renal disease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2400" kern="1200" dirty="0" smtClean="0">
                          <a:solidFill>
                            <a:schemeClr val="tx1">
                              <a:lumMod val="65000"/>
                              <a:lumOff val="35000"/>
                            </a:schemeClr>
                          </a:solidFill>
                          <a:latin typeface="+mn-lt"/>
                          <a:ea typeface="+mn-ea"/>
                          <a:cs typeface="+mn-cs"/>
                        </a:rPr>
                        <a:t> Significant liver disease</a:t>
                      </a:r>
                      <a:endParaRPr lang="zh-TW" altLang="en-US" sz="2400" kern="1200" dirty="0" smtClean="0">
                        <a:solidFill>
                          <a:schemeClr val="tx1">
                            <a:lumMod val="65000"/>
                            <a:lumOff val="35000"/>
                          </a:schemeClr>
                        </a:solidFill>
                        <a:latin typeface="+mn-lt"/>
                        <a:ea typeface="+mn-ea"/>
                        <a:cs typeface="+mn-cs"/>
                      </a:endParaRPr>
                    </a:p>
                  </a:txBody>
                  <a:tcPr marL="91441" marR="91441" marT="45724" marB="45724"/>
                </a:tc>
              </a:tr>
            </a:tbl>
          </a:graphicData>
        </a:graphic>
      </p:graphicFrame>
      <p:sp>
        <p:nvSpPr>
          <p:cNvPr id="5" name="Slide Number Placeholder 4"/>
          <p:cNvSpPr>
            <a:spLocks noGrp="1"/>
          </p:cNvSpPr>
          <p:nvPr>
            <p:ph type="sldNum" sz="quarter" idx="10"/>
          </p:nvPr>
        </p:nvSpPr>
        <p:spPr/>
        <p:txBody>
          <a:bodyPr/>
          <a:lstStyle/>
          <a:p>
            <a:pPr>
              <a:defRPr/>
            </a:pPr>
            <a:fld id="{D05F97CD-588B-41AB-AB90-914A4F935DDE}" type="slidenum">
              <a:rPr lang="zh-TW" altLang="en-US" smtClean="0"/>
              <a:pPr>
                <a:defRPr/>
              </a:pPr>
              <a:t>34</a:t>
            </a:fld>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1341438"/>
            <a:ext cx="8229600" cy="935037"/>
          </a:xfrm>
        </p:spPr>
        <p:txBody>
          <a:bodyPr/>
          <a:lstStyle/>
          <a:p>
            <a:r>
              <a:rPr lang="en-US" altLang="zh-TW" sz="3600" smtClean="0"/>
              <a:t>Clinical Features Suggesting High Risk for Physical Activity</a:t>
            </a:r>
            <a:endParaRPr lang="zh-TW" altLang="en-US" sz="3600" smtClean="0"/>
          </a:p>
        </p:txBody>
      </p:sp>
      <p:sp>
        <p:nvSpPr>
          <p:cNvPr id="3" name="Content Placeholder 2"/>
          <p:cNvSpPr>
            <a:spLocks noGrp="1"/>
          </p:cNvSpPr>
          <p:nvPr>
            <p:ph idx="1"/>
          </p:nvPr>
        </p:nvSpPr>
        <p:spPr>
          <a:xfrm>
            <a:off x="457200" y="2420938"/>
            <a:ext cx="8229600" cy="3744912"/>
          </a:xfrm>
        </p:spPr>
        <p:txBody>
          <a:bodyPr>
            <a:normAutofit fontScale="85000" lnSpcReduction="20000"/>
          </a:bodyPr>
          <a:lstStyle/>
          <a:p>
            <a:pPr>
              <a:defRPr/>
            </a:pPr>
            <a:r>
              <a:rPr lang="en-US" altLang="zh-TW" dirty="0" smtClean="0"/>
              <a:t>Pain, discomfort in the chest, neck, jaw, arms</a:t>
            </a:r>
            <a:endParaRPr lang="zh-TW" altLang="zh-TW" dirty="0" smtClean="0"/>
          </a:p>
          <a:p>
            <a:pPr>
              <a:defRPr/>
            </a:pPr>
            <a:r>
              <a:rPr lang="en-US" altLang="zh-TW" dirty="0" smtClean="0"/>
              <a:t>SOB at rest or with mild exertion</a:t>
            </a:r>
            <a:endParaRPr lang="zh-TW" altLang="zh-TW" dirty="0" smtClean="0"/>
          </a:p>
          <a:p>
            <a:pPr>
              <a:defRPr/>
            </a:pPr>
            <a:r>
              <a:rPr lang="en-US" altLang="zh-TW" dirty="0" smtClean="0"/>
              <a:t>Dizziness or syncope</a:t>
            </a:r>
            <a:endParaRPr lang="zh-TW" altLang="zh-TW" dirty="0" smtClean="0"/>
          </a:p>
          <a:p>
            <a:pPr>
              <a:defRPr/>
            </a:pPr>
            <a:r>
              <a:rPr lang="en-US" altLang="zh-TW" dirty="0" err="1" smtClean="0"/>
              <a:t>Orthopnea</a:t>
            </a:r>
            <a:r>
              <a:rPr lang="en-US" altLang="zh-TW" dirty="0" smtClean="0"/>
              <a:t> or paroxysmal nocturnal </a:t>
            </a:r>
            <a:r>
              <a:rPr lang="en-US" altLang="zh-TW" dirty="0" err="1" smtClean="0"/>
              <a:t>dyspnea</a:t>
            </a:r>
            <a:endParaRPr lang="zh-TW" altLang="zh-TW" dirty="0" smtClean="0"/>
          </a:p>
          <a:p>
            <a:pPr>
              <a:defRPr/>
            </a:pPr>
            <a:r>
              <a:rPr lang="en-US" altLang="zh-TW" dirty="0" smtClean="0"/>
              <a:t>Ankle edema</a:t>
            </a:r>
            <a:endParaRPr lang="zh-TW" altLang="zh-TW" dirty="0" smtClean="0"/>
          </a:p>
          <a:p>
            <a:pPr>
              <a:defRPr/>
            </a:pPr>
            <a:r>
              <a:rPr lang="en-US" altLang="zh-TW" dirty="0" smtClean="0"/>
              <a:t>Palpitations or tachycardia</a:t>
            </a:r>
            <a:endParaRPr lang="zh-TW" altLang="zh-TW" dirty="0" smtClean="0"/>
          </a:p>
          <a:p>
            <a:pPr>
              <a:defRPr/>
            </a:pPr>
            <a:r>
              <a:rPr lang="en-US" altLang="zh-TW" dirty="0" smtClean="0"/>
              <a:t>Intermittent </a:t>
            </a:r>
            <a:r>
              <a:rPr lang="en-US" altLang="zh-TW" dirty="0" err="1" smtClean="0"/>
              <a:t>claudication</a:t>
            </a:r>
            <a:endParaRPr lang="zh-TW" altLang="zh-TW" dirty="0" smtClean="0"/>
          </a:p>
          <a:p>
            <a:pPr>
              <a:defRPr/>
            </a:pPr>
            <a:r>
              <a:rPr lang="en-US" altLang="zh-TW" dirty="0" smtClean="0"/>
              <a:t>Known heart murmur</a:t>
            </a:r>
            <a:endParaRPr lang="zh-TW" altLang="zh-TW" dirty="0" smtClean="0"/>
          </a:p>
          <a:p>
            <a:pPr>
              <a:defRPr/>
            </a:pPr>
            <a:r>
              <a:rPr lang="en-US" altLang="zh-TW" dirty="0" smtClean="0"/>
              <a:t>Unusual fatigue with usual activities</a:t>
            </a:r>
            <a:endParaRPr lang="zh-TW" altLang="en-US" dirty="0"/>
          </a:p>
        </p:txBody>
      </p:sp>
      <p:sp>
        <p:nvSpPr>
          <p:cNvPr id="4" name="Slide Number Placeholder 3"/>
          <p:cNvSpPr>
            <a:spLocks noGrp="1"/>
          </p:cNvSpPr>
          <p:nvPr>
            <p:ph type="sldNum" sz="quarter" idx="10"/>
          </p:nvPr>
        </p:nvSpPr>
        <p:spPr/>
        <p:txBody>
          <a:bodyPr/>
          <a:lstStyle/>
          <a:p>
            <a:pPr>
              <a:defRPr/>
            </a:pPr>
            <a:fld id="{0739CACB-D9BF-4252-B869-A5A3E35A228B}" type="slidenum">
              <a:rPr lang="zh-TW" altLang="en-US" smtClean="0"/>
              <a:pPr>
                <a:defRPr/>
              </a:pPr>
              <a:t>35</a:t>
            </a:fld>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1341438"/>
            <a:ext cx="8229600" cy="935037"/>
          </a:xfrm>
        </p:spPr>
        <p:txBody>
          <a:bodyPr/>
          <a:lstStyle/>
          <a:p>
            <a:r>
              <a:rPr lang="en-US" altLang="zh-TW" sz="3500" smtClean="0"/>
              <a:t>Cardiovascular Disease Risk Factors (RFs) for Use with the ACSM Risk Stratification (I)</a:t>
            </a:r>
            <a:endParaRPr lang="zh-TW" altLang="en-US" sz="3500" smtClean="0"/>
          </a:p>
        </p:txBody>
      </p:sp>
      <p:graphicFrame>
        <p:nvGraphicFramePr>
          <p:cNvPr id="4" name="Content Placeholder 3"/>
          <p:cNvGraphicFramePr>
            <a:graphicFrameLocks noGrp="1"/>
          </p:cNvGraphicFramePr>
          <p:nvPr>
            <p:ph idx="1"/>
          </p:nvPr>
        </p:nvGraphicFramePr>
        <p:xfrm>
          <a:off x="457200" y="2420938"/>
          <a:ext cx="8507413" cy="3383126"/>
        </p:xfrm>
        <a:graphic>
          <a:graphicData uri="http://schemas.openxmlformats.org/drawingml/2006/table">
            <a:tbl>
              <a:tblPr firstRow="1" bandRow="1">
                <a:tableStyleId>{5C22544A-7EE6-4342-B048-85BDC9FD1C3A}</a:tableStyleId>
              </a:tblPr>
              <a:tblGrid>
                <a:gridCol w="2020542"/>
                <a:gridCol w="6486871"/>
              </a:tblGrid>
              <a:tr h="365722">
                <a:tc>
                  <a:txBody>
                    <a:bodyPr/>
                    <a:lstStyle/>
                    <a:p>
                      <a:pPr algn="ctr"/>
                      <a:r>
                        <a:rPr lang="en-GB" altLang="zh-TW" sz="1800" b="1" kern="1200" baseline="0" dirty="0" smtClean="0">
                          <a:solidFill>
                            <a:schemeClr val="lt1"/>
                          </a:solidFill>
                          <a:latin typeface="+mn-lt"/>
                          <a:ea typeface="+mn-ea"/>
                          <a:cs typeface="+mn-cs"/>
                        </a:rPr>
                        <a:t>Positive CVD RFs</a:t>
                      </a:r>
                      <a:endParaRPr lang="zh-TW" altLang="en-US" sz="1800" dirty="0"/>
                    </a:p>
                  </a:txBody>
                  <a:tcPr marL="91441" marR="91441" marT="45709" marB="45709"/>
                </a:tc>
                <a:tc>
                  <a:txBody>
                    <a:bodyPr/>
                    <a:lstStyle/>
                    <a:p>
                      <a:pPr algn="ctr"/>
                      <a:r>
                        <a:rPr lang="en-GB" altLang="zh-TW" sz="1800" b="1" kern="1200" baseline="0" dirty="0" smtClean="0">
                          <a:solidFill>
                            <a:schemeClr val="lt1"/>
                          </a:solidFill>
                          <a:latin typeface="+mn-lt"/>
                          <a:ea typeface="+mn-ea"/>
                          <a:cs typeface="+mn-cs"/>
                        </a:rPr>
                        <a:t>Defining Criteria</a:t>
                      </a:r>
                      <a:endParaRPr lang="zh-TW" altLang="en-US" sz="1800" dirty="0"/>
                    </a:p>
                  </a:txBody>
                  <a:tcPr marL="91441" marR="91441" marT="45709" marB="45709"/>
                </a:tc>
              </a:tr>
              <a:tr h="365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sz="1800" kern="1200" dirty="0" smtClean="0">
                          <a:solidFill>
                            <a:schemeClr val="tx1">
                              <a:lumMod val="65000"/>
                              <a:lumOff val="35000"/>
                            </a:schemeClr>
                          </a:solidFill>
                          <a:latin typeface="+mn-lt"/>
                          <a:ea typeface="+mn-ea"/>
                          <a:cs typeface="+mn-cs"/>
                        </a:rPr>
                        <a:t>Age</a:t>
                      </a:r>
                      <a:endParaRPr lang="zh-TW" altLang="en-US" sz="1800" kern="1200" dirty="0" smtClean="0">
                        <a:solidFill>
                          <a:schemeClr val="tx1">
                            <a:lumMod val="65000"/>
                            <a:lumOff val="35000"/>
                          </a:schemeClr>
                        </a:solidFill>
                        <a:latin typeface="+mn-lt"/>
                        <a:ea typeface="+mn-ea"/>
                        <a:cs typeface="+mn-cs"/>
                      </a:endParaRPr>
                    </a:p>
                  </a:txBody>
                  <a:tcPr marL="91441" marR="91441" marT="45709" marB="45709"/>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dirty="0" smtClean="0">
                          <a:solidFill>
                            <a:schemeClr val="tx1">
                              <a:lumMod val="65000"/>
                              <a:lumOff val="35000"/>
                            </a:schemeClr>
                          </a:solidFill>
                          <a:latin typeface="+mn-lt"/>
                          <a:ea typeface="+mn-ea"/>
                          <a:cs typeface="+mn-cs"/>
                        </a:rPr>
                        <a:t> M ≥ 45 </a:t>
                      </a:r>
                      <a:r>
                        <a:rPr lang="en-US" altLang="zh-TW" sz="1800" kern="1200" dirty="0" err="1" smtClean="0">
                          <a:solidFill>
                            <a:schemeClr val="tx1">
                              <a:lumMod val="65000"/>
                              <a:lumOff val="35000"/>
                            </a:schemeClr>
                          </a:solidFill>
                          <a:latin typeface="+mn-lt"/>
                          <a:ea typeface="+mn-ea"/>
                          <a:cs typeface="+mn-cs"/>
                        </a:rPr>
                        <a:t>yo</a:t>
                      </a:r>
                      <a:r>
                        <a:rPr lang="en-US" altLang="zh-TW" sz="1800" kern="1200" dirty="0" smtClean="0">
                          <a:solidFill>
                            <a:schemeClr val="tx1">
                              <a:lumMod val="65000"/>
                              <a:lumOff val="35000"/>
                            </a:schemeClr>
                          </a:solidFill>
                          <a:latin typeface="+mn-lt"/>
                          <a:ea typeface="+mn-ea"/>
                          <a:cs typeface="+mn-cs"/>
                        </a:rPr>
                        <a:t> OR F ≥ 55 </a:t>
                      </a:r>
                      <a:r>
                        <a:rPr lang="en-US" altLang="zh-TW" sz="1800" kern="1200" dirty="0" err="1" smtClean="0">
                          <a:solidFill>
                            <a:schemeClr val="tx1">
                              <a:lumMod val="65000"/>
                              <a:lumOff val="35000"/>
                            </a:schemeClr>
                          </a:solidFill>
                          <a:latin typeface="+mn-lt"/>
                          <a:ea typeface="+mn-ea"/>
                          <a:cs typeface="+mn-cs"/>
                        </a:rPr>
                        <a:t>yo</a:t>
                      </a:r>
                      <a:endParaRPr lang="zh-TW" altLang="en-US" sz="1800" kern="1200" dirty="0" smtClean="0">
                        <a:solidFill>
                          <a:schemeClr val="tx1">
                            <a:lumMod val="65000"/>
                            <a:lumOff val="35000"/>
                          </a:schemeClr>
                        </a:solidFill>
                        <a:latin typeface="+mn-lt"/>
                        <a:ea typeface="+mn-ea"/>
                        <a:cs typeface="+mn-cs"/>
                      </a:endParaRPr>
                    </a:p>
                  </a:txBody>
                  <a:tcPr marL="91441" marR="91441" marT="45709" marB="45709"/>
                </a:tc>
              </a:tr>
              <a:tr h="914328">
                <a:tc>
                  <a:txBody>
                    <a:bodyPr/>
                    <a:lstStyle/>
                    <a:p>
                      <a:r>
                        <a:rPr lang="en-GB" altLang="zh-TW" sz="1800" kern="1200" baseline="0" dirty="0" smtClean="0">
                          <a:solidFill>
                            <a:schemeClr val="tx1">
                              <a:lumMod val="65000"/>
                              <a:lumOff val="35000"/>
                            </a:schemeClr>
                          </a:solidFill>
                          <a:latin typeface="+mn-lt"/>
                          <a:ea typeface="+mn-ea"/>
                          <a:cs typeface="+mn-cs"/>
                        </a:rPr>
                        <a:t>Family history</a:t>
                      </a:r>
                      <a:endParaRPr lang="zh-TW" altLang="en-US" sz="1800" dirty="0">
                        <a:solidFill>
                          <a:schemeClr val="tx1">
                            <a:lumMod val="65000"/>
                            <a:lumOff val="35000"/>
                          </a:schemeClr>
                        </a:solidFill>
                      </a:endParaRPr>
                    </a:p>
                  </a:txBody>
                  <a:tcPr marL="91441" marR="91441" marT="45709" marB="45709"/>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dirty="0" smtClean="0">
                          <a:solidFill>
                            <a:schemeClr val="tx1">
                              <a:lumMod val="65000"/>
                              <a:lumOff val="35000"/>
                            </a:schemeClr>
                          </a:solidFill>
                          <a:latin typeface="+mn-lt"/>
                          <a:ea typeface="+mn-ea"/>
                          <a:cs typeface="+mn-cs"/>
                        </a:rPr>
                        <a:t> Ml /coronary </a:t>
                      </a:r>
                      <a:r>
                        <a:rPr lang="en-US" altLang="zh-TW" sz="1800" kern="1200" dirty="0" err="1" smtClean="0">
                          <a:solidFill>
                            <a:schemeClr val="tx1">
                              <a:lumMod val="65000"/>
                              <a:lumOff val="35000"/>
                            </a:schemeClr>
                          </a:solidFill>
                          <a:latin typeface="+mn-lt"/>
                          <a:ea typeface="+mn-ea"/>
                          <a:cs typeface="+mn-cs"/>
                        </a:rPr>
                        <a:t>revascularisation</a:t>
                      </a:r>
                      <a:r>
                        <a:rPr lang="en-US" altLang="zh-TW" sz="1800" kern="1200" dirty="0" smtClean="0">
                          <a:solidFill>
                            <a:schemeClr val="tx1">
                              <a:lumMod val="65000"/>
                              <a:lumOff val="35000"/>
                            </a:schemeClr>
                          </a:solidFill>
                          <a:latin typeface="+mn-lt"/>
                          <a:ea typeface="+mn-ea"/>
                          <a:cs typeface="+mn-cs"/>
                        </a:rPr>
                        <a:t>  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dirty="0" smtClean="0">
                          <a:solidFill>
                            <a:schemeClr val="tx1">
                              <a:lumMod val="65000"/>
                              <a:lumOff val="35000"/>
                            </a:schemeClr>
                          </a:solidFill>
                          <a:latin typeface="+mn-lt"/>
                          <a:ea typeface="+mn-ea"/>
                          <a:cs typeface="+mn-cs"/>
                        </a:rPr>
                        <a:t> &lt; 55 </a:t>
                      </a:r>
                      <a:r>
                        <a:rPr lang="en-US" altLang="zh-TW" sz="1800" kern="1200" dirty="0" err="1" smtClean="0">
                          <a:solidFill>
                            <a:schemeClr val="tx1">
                              <a:lumMod val="65000"/>
                              <a:lumOff val="35000"/>
                            </a:schemeClr>
                          </a:solidFill>
                          <a:latin typeface="+mn-lt"/>
                          <a:ea typeface="+mn-ea"/>
                          <a:cs typeface="+mn-cs"/>
                        </a:rPr>
                        <a:t>yo</a:t>
                      </a:r>
                      <a:r>
                        <a:rPr lang="en-US" altLang="zh-TW" sz="1800" kern="1200" dirty="0" smtClean="0">
                          <a:solidFill>
                            <a:schemeClr val="tx1">
                              <a:lumMod val="65000"/>
                              <a:lumOff val="35000"/>
                            </a:schemeClr>
                          </a:solidFill>
                          <a:latin typeface="+mn-lt"/>
                          <a:ea typeface="+mn-ea"/>
                          <a:cs typeface="+mn-cs"/>
                        </a:rPr>
                        <a:t> Sudden death in father/other male 1</a:t>
                      </a:r>
                      <a:r>
                        <a:rPr lang="en-US" altLang="zh-TW" sz="1800" kern="1200" baseline="30000" dirty="0" smtClean="0">
                          <a:solidFill>
                            <a:schemeClr val="tx1">
                              <a:lumMod val="65000"/>
                              <a:lumOff val="35000"/>
                            </a:schemeClr>
                          </a:solidFill>
                          <a:latin typeface="+mn-lt"/>
                          <a:ea typeface="+mn-ea"/>
                          <a:cs typeface="+mn-cs"/>
                        </a:rPr>
                        <a:t>o</a:t>
                      </a:r>
                      <a:r>
                        <a:rPr lang="en-US" altLang="zh-TW" sz="1800" kern="1200" dirty="0" smtClean="0">
                          <a:solidFill>
                            <a:schemeClr val="tx1">
                              <a:lumMod val="65000"/>
                              <a:lumOff val="35000"/>
                            </a:schemeClr>
                          </a:solidFill>
                          <a:latin typeface="+mn-lt"/>
                          <a:ea typeface="+mn-ea"/>
                          <a:cs typeface="+mn-cs"/>
                        </a:rPr>
                        <a:t> relative 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dirty="0" smtClean="0">
                          <a:solidFill>
                            <a:schemeClr val="tx1">
                              <a:lumMod val="65000"/>
                              <a:lumOff val="35000"/>
                            </a:schemeClr>
                          </a:solidFill>
                          <a:latin typeface="+mn-lt"/>
                          <a:ea typeface="+mn-ea"/>
                          <a:cs typeface="+mn-cs"/>
                        </a:rPr>
                        <a:t> &lt; 65 </a:t>
                      </a:r>
                      <a:r>
                        <a:rPr lang="en-US" altLang="zh-TW" sz="1800" kern="1200" dirty="0" err="1" smtClean="0">
                          <a:solidFill>
                            <a:schemeClr val="tx1">
                              <a:lumMod val="65000"/>
                              <a:lumOff val="35000"/>
                            </a:schemeClr>
                          </a:solidFill>
                          <a:latin typeface="+mn-lt"/>
                          <a:ea typeface="+mn-ea"/>
                          <a:cs typeface="+mn-cs"/>
                        </a:rPr>
                        <a:t>yo</a:t>
                      </a:r>
                      <a:r>
                        <a:rPr lang="en-US" altLang="zh-TW" sz="1800" kern="1200" dirty="0" smtClean="0">
                          <a:solidFill>
                            <a:schemeClr val="tx1">
                              <a:lumMod val="65000"/>
                              <a:lumOff val="35000"/>
                            </a:schemeClr>
                          </a:solidFill>
                          <a:latin typeface="+mn-lt"/>
                          <a:ea typeface="+mn-ea"/>
                          <a:cs typeface="+mn-cs"/>
                        </a:rPr>
                        <a:t> Sudden death in mother/ other F 1</a:t>
                      </a:r>
                      <a:r>
                        <a:rPr lang="en-US" altLang="zh-TW" sz="1800" kern="1200" baseline="30000" dirty="0" smtClean="0">
                          <a:solidFill>
                            <a:schemeClr val="tx1">
                              <a:lumMod val="65000"/>
                              <a:lumOff val="35000"/>
                            </a:schemeClr>
                          </a:solidFill>
                          <a:latin typeface="+mn-lt"/>
                          <a:ea typeface="+mn-ea"/>
                          <a:cs typeface="+mn-cs"/>
                        </a:rPr>
                        <a:t>o</a:t>
                      </a:r>
                      <a:r>
                        <a:rPr lang="en-US" altLang="zh-TW" sz="1800" kern="1200" dirty="0" smtClean="0">
                          <a:solidFill>
                            <a:schemeClr val="tx1">
                              <a:lumMod val="65000"/>
                              <a:lumOff val="35000"/>
                            </a:schemeClr>
                          </a:solidFill>
                          <a:latin typeface="+mn-lt"/>
                          <a:ea typeface="+mn-ea"/>
                          <a:cs typeface="+mn-cs"/>
                        </a:rPr>
                        <a:t> relative</a:t>
                      </a:r>
                      <a:endParaRPr lang="zh-TW" altLang="en-US" sz="1800" kern="1200" dirty="0" smtClean="0">
                        <a:solidFill>
                          <a:schemeClr val="tx1">
                            <a:lumMod val="65000"/>
                            <a:lumOff val="35000"/>
                          </a:schemeClr>
                        </a:solidFill>
                        <a:latin typeface="+mn-lt"/>
                        <a:ea typeface="+mn-ea"/>
                        <a:cs typeface="+mn-cs"/>
                      </a:endParaRPr>
                    </a:p>
                  </a:txBody>
                  <a:tcPr marL="91441" marR="91441" marT="45709" marB="45709"/>
                </a:tc>
              </a:tr>
              <a:tr h="365722">
                <a:tc>
                  <a:txBody>
                    <a:bodyPr/>
                    <a:lstStyle/>
                    <a:p>
                      <a:r>
                        <a:rPr lang="en-GB" altLang="zh-TW" sz="1800" kern="1200" baseline="0" dirty="0" smtClean="0">
                          <a:solidFill>
                            <a:schemeClr val="tx1">
                              <a:lumMod val="65000"/>
                              <a:lumOff val="35000"/>
                            </a:schemeClr>
                          </a:solidFill>
                          <a:latin typeface="+mn-lt"/>
                          <a:ea typeface="+mn-ea"/>
                          <a:cs typeface="+mn-cs"/>
                        </a:rPr>
                        <a:t>Cigarette smoking</a:t>
                      </a:r>
                      <a:endParaRPr lang="zh-TW" altLang="en-US" sz="1800" dirty="0">
                        <a:solidFill>
                          <a:schemeClr val="tx1">
                            <a:lumMod val="65000"/>
                            <a:lumOff val="35000"/>
                          </a:schemeClr>
                        </a:solidFill>
                      </a:endParaRPr>
                    </a:p>
                  </a:txBody>
                  <a:tcPr marL="91441" marR="91441" marT="45709" marB="45709"/>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dirty="0" smtClean="0">
                          <a:solidFill>
                            <a:schemeClr val="tx1">
                              <a:lumMod val="65000"/>
                              <a:lumOff val="35000"/>
                            </a:schemeClr>
                          </a:solidFill>
                          <a:latin typeface="+mn-lt"/>
                          <a:ea typeface="+mn-ea"/>
                          <a:cs typeface="+mn-cs"/>
                        </a:rPr>
                        <a:t> Current smoker OR Ex-smoker &lt; 6 m OR</a:t>
                      </a:r>
                      <a:r>
                        <a:rPr lang="en-US" altLang="zh-TW" sz="1800" kern="1200" baseline="0" dirty="0" smtClean="0">
                          <a:solidFill>
                            <a:schemeClr val="tx1">
                              <a:lumMod val="65000"/>
                              <a:lumOff val="35000"/>
                            </a:schemeClr>
                          </a:solidFill>
                          <a:latin typeface="+mn-lt"/>
                          <a:ea typeface="+mn-ea"/>
                          <a:cs typeface="+mn-cs"/>
                        </a:rPr>
                        <a:t> </a:t>
                      </a:r>
                      <a:r>
                        <a:rPr lang="en-US" altLang="zh-TW" sz="1800" kern="1200" dirty="0" smtClean="0">
                          <a:solidFill>
                            <a:schemeClr val="tx1">
                              <a:lumMod val="65000"/>
                              <a:lumOff val="35000"/>
                            </a:schemeClr>
                          </a:solidFill>
                          <a:latin typeface="+mn-lt"/>
                          <a:ea typeface="+mn-ea"/>
                          <a:cs typeface="+mn-cs"/>
                        </a:rPr>
                        <a:t>Exposure to ETS</a:t>
                      </a:r>
                      <a:endParaRPr lang="zh-TW" altLang="en-US" sz="1800" kern="1200" dirty="0" smtClean="0">
                        <a:solidFill>
                          <a:schemeClr val="tx1">
                            <a:lumMod val="65000"/>
                            <a:lumOff val="35000"/>
                          </a:schemeClr>
                        </a:solidFill>
                        <a:latin typeface="+mn-lt"/>
                        <a:ea typeface="+mn-ea"/>
                        <a:cs typeface="+mn-cs"/>
                      </a:endParaRPr>
                    </a:p>
                  </a:txBody>
                  <a:tcPr marL="91441" marR="91441" marT="45709" marB="45709"/>
                </a:tc>
              </a:tr>
              <a:tr h="365722">
                <a:tc>
                  <a:txBody>
                    <a:bodyPr/>
                    <a:lstStyle/>
                    <a:p>
                      <a:r>
                        <a:rPr lang="en-GB" altLang="zh-TW" sz="1800" kern="1200" baseline="0" dirty="0" smtClean="0">
                          <a:solidFill>
                            <a:schemeClr val="tx1">
                              <a:lumMod val="65000"/>
                              <a:lumOff val="35000"/>
                            </a:schemeClr>
                          </a:solidFill>
                          <a:latin typeface="+mn-lt"/>
                          <a:ea typeface="+mn-ea"/>
                          <a:cs typeface="+mn-cs"/>
                        </a:rPr>
                        <a:t>Sedentary lifestyle</a:t>
                      </a:r>
                      <a:endParaRPr lang="zh-TW" altLang="en-US" sz="1800" dirty="0">
                        <a:solidFill>
                          <a:schemeClr val="tx1">
                            <a:lumMod val="65000"/>
                            <a:lumOff val="35000"/>
                          </a:schemeClr>
                        </a:solidFill>
                      </a:endParaRPr>
                    </a:p>
                  </a:txBody>
                  <a:tcPr marL="91441" marR="91441" marT="45709" marB="45709"/>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dirty="0" smtClean="0">
                          <a:solidFill>
                            <a:schemeClr val="tx1">
                              <a:lumMod val="65000"/>
                              <a:lumOff val="35000"/>
                            </a:schemeClr>
                          </a:solidFill>
                          <a:latin typeface="+mn-lt"/>
                          <a:ea typeface="+mn-ea"/>
                          <a:cs typeface="+mn-cs"/>
                        </a:rPr>
                        <a:t> Without ≥ 30 </a:t>
                      </a:r>
                      <a:r>
                        <a:rPr lang="en-US" altLang="zh-TW" sz="1800" kern="1200" dirty="0" err="1" smtClean="0">
                          <a:solidFill>
                            <a:schemeClr val="tx1">
                              <a:lumMod val="65000"/>
                              <a:lumOff val="35000"/>
                            </a:schemeClr>
                          </a:solidFill>
                          <a:latin typeface="+mn-lt"/>
                          <a:ea typeface="+mn-ea"/>
                          <a:cs typeface="+mn-cs"/>
                        </a:rPr>
                        <a:t>mins</a:t>
                      </a:r>
                      <a:r>
                        <a:rPr lang="en-US" altLang="zh-TW" sz="1800" kern="1200" dirty="0" smtClean="0">
                          <a:solidFill>
                            <a:schemeClr val="tx1">
                              <a:lumMod val="65000"/>
                              <a:lumOff val="35000"/>
                            </a:schemeClr>
                          </a:solidFill>
                          <a:latin typeface="+mn-lt"/>
                          <a:ea typeface="+mn-ea"/>
                          <a:cs typeface="+mn-cs"/>
                        </a:rPr>
                        <a:t> of moderate intensity PA on ≥ 3 d/wk for 3m</a:t>
                      </a:r>
                    </a:p>
                  </a:txBody>
                  <a:tcPr marL="91441" marR="91441" marT="45709" marB="45709"/>
                </a:tc>
              </a:tr>
              <a:tr h="365722">
                <a:tc>
                  <a:txBody>
                    <a:bodyPr/>
                    <a:lstStyle/>
                    <a:p>
                      <a:r>
                        <a:rPr lang="en-GB" altLang="zh-TW" sz="1800" kern="1200" baseline="0" dirty="0" smtClean="0">
                          <a:solidFill>
                            <a:schemeClr val="tx1">
                              <a:lumMod val="65000"/>
                              <a:lumOff val="35000"/>
                            </a:schemeClr>
                          </a:solidFill>
                          <a:latin typeface="+mn-lt"/>
                          <a:ea typeface="+mn-ea"/>
                          <a:cs typeface="+mn-cs"/>
                        </a:rPr>
                        <a:t>Obesity</a:t>
                      </a:r>
                      <a:endParaRPr lang="zh-TW" altLang="en-US" sz="1800" dirty="0">
                        <a:solidFill>
                          <a:schemeClr val="tx1">
                            <a:lumMod val="65000"/>
                            <a:lumOff val="35000"/>
                          </a:schemeClr>
                        </a:solidFill>
                      </a:endParaRPr>
                    </a:p>
                  </a:txBody>
                  <a:tcPr marL="91441" marR="91441" marT="45709" marB="45709"/>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dirty="0" smtClean="0">
                          <a:solidFill>
                            <a:schemeClr val="tx1">
                              <a:lumMod val="65000"/>
                              <a:lumOff val="35000"/>
                            </a:schemeClr>
                          </a:solidFill>
                          <a:latin typeface="+mn-lt"/>
                          <a:ea typeface="+mn-ea"/>
                          <a:cs typeface="+mn-cs"/>
                        </a:rPr>
                        <a:t> BMI ≥ 25kg/m2  OR  Waist Size ≥ 90cm (in M) / ≥ 80cm (in F)</a:t>
                      </a:r>
                      <a:endParaRPr lang="zh-TW" altLang="en-US" sz="1800" kern="1200" dirty="0" smtClean="0">
                        <a:solidFill>
                          <a:schemeClr val="tx1">
                            <a:lumMod val="65000"/>
                            <a:lumOff val="35000"/>
                          </a:schemeClr>
                        </a:solidFill>
                        <a:latin typeface="+mn-lt"/>
                        <a:ea typeface="+mn-ea"/>
                        <a:cs typeface="+mn-cs"/>
                      </a:endParaRPr>
                    </a:p>
                  </a:txBody>
                  <a:tcPr marL="91441" marR="91441" marT="45709" marB="45709"/>
                </a:tc>
              </a:tr>
              <a:tr h="640025">
                <a:tc>
                  <a:txBody>
                    <a:bodyPr/>
                    <a:lstStyle/>
                    <a:p>
                      <a:r>
                        <a:rPr lang="en-GB" altLang="zh-TW" sz="1800" kern="1200" baseline="0" dirty="0" smtClean="0">
                          <a:solidFill>
                            <a:schemeClr val="tx1">
                              <a:lumMod val="65000"/>
                              <a:lumOff val="35000"/>
                            </a:schemeClr>
                          </a:solidFill>
                          <a:latin typeface="+mn-lt"/>
                          <a:ea typeface="+mn-ea"/>
                          <a:cs typeface="+mn-cs"/>
                        </a:rPr>
                        <a:t>Hypertension</a:t>
                      </a:r>
                      <a:endParaRPr lang="zh-TW" altLang="en-US" sz="1800" dirty="0">
                        <a:solidFill>
                          <a:schemeClr val="tx1">
                            <a:lumMod val="65000"/>
                            <a:lumOff val="35000"/>
                          </a:schemeClr>
                        </a:solidFill>
                      </a:endParaRPr>
                    </a:p>
                  </a:txBody>
                  <a:tcPr marL="91441" marR="91441" marT="45709" marB="45709"/>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dirty="0" smtClean="0">
                          <a:solidFill>
                            <a:schemeClr val="tx1">
                              <a:lumMod val="65000"/>
                              <a:lumOff val="35000"/>
                            </a:schemeClr>
                          </a:solidFill>
                          <a:latin typeface="+mn-lt"/>
                          <a:ea typeface="+mn-ea"/>
                          <a:cs typeface="+mn-cs"/>
                        </a:rPr>
                        <a:t> SBP ≥ 140 mmHg OR DBP ≥ 90 mmHg (at 2 occasions) 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kern="1200" dirty="0" smtClean="0">
                          <a:solidFill>
                            <a:schemeClr val="tx1">
                              <a:lumMod val="65000"/>
                              <a:lumOff val="35000"/>
                            </a:schemeClr>
                          </a:solidFill>
                          <a:latin typeface="+mn-lt"/>
                          <a:ea typeface="+mn-ea"/>
                          <a:cs typeface="+mn-cs"/>
                        </a:rPr>
                        <a:t> On antihypertensive medication</a:t>
                      </a:r>
                      <a:endParaRPr lang="zh-TW" altLang="en-US" sz="1800" kern="1200" dirty="0" smtClean="0">
                        <a:solidFill>
                          <a:schemeClr val="tx1">
                            <a:lumMod val="65000"/>
                            <a:lumOff val="35000"/>
                          </a:schemeClr>
                        </a:solidFill>
                        <a:latin typeface="+mn-lt"/>
                        <a:ea typeface="+mn-ea"/>
                        <a:cs typeface="+mn-cs"/>
                      </a:endParaRPr>
                    </a:p>
                  </a:txBody>
                  <a:tcPr marL="91441" marR="91441" marT="45709" marB="45709"/>
                </a:tc>
              </a:tr>
            </a:tbl>
          </a:graphicData>
        </a:graphic>
      </p:graphicFrame>
      <p:sp>
        <p:nvSpPr>
          <p:cNvPr id="5" name="Slide Number Placeholder 4"/>
          <p:cNvSpPr>
            <a:spLocks noGrp="1"/>
          </p:cNvSpPr>
          <p:nvPr>
            <p:ph type="sldNum" sz="quarter" idx="10"/>
          </p:nvPr>
        </p:nvSpPr>
        <p:spPr/>
        <p:txBody>
          <a:bodyPr/>
          <a:lstStyle/>
          <a:p>
            <a:pPr>
              <a:defRPr/>
            </a:pPr>
            <a:fld id="{4BB1E35A-8AC8-46D7-96D9-A9099F1FB58C}" type="slidenum">
              <a:rPr lang="zh-TW" altLang="en-US" smtClean="0"/>
              <a:pPr>
                <a:defRPr/>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1341438"/>
            <a:ext cx="8351837" cy="935037"/>
          </a:xfrm>
        </p:spPr>
        <p:txBody>
          <a:bodyPr/>
          <a:lstStyle/>
          <a:p>
            <a:r>
              <a:rPr lang="en-US" altLang="zh-TW" sz="3500" smtClean="0"/>
              <a:t>Cardiovascular Disease Risk Factors (RFs) for Use with the ACSM Risk Stratification (II)</a:t>
            </a:r>
            <a:endParaRPr lang="zh-TW" altLang="en-US" sz="3500" smtClean="0"/>
          </a:p>
        </p:txBody>
      </p:sp>
      <p:graphicFrame>
        <p:nvGraphicFramePr>
          <p:cNvPr id="4" name="Content Placeholder 3"/>
          <p:cNvGraphicFramePr>
            <a:graphicFrameLocks noGrp="1"/>
          </p:cNvGraphicFramePr>
          <p:nvPr>
            <p:ph idx="1"/>
          </p:nvPr>
        </p:nvGraphicFramePr>
        <p:xfrm>
          <a:off x="457200" y="2420938"/>
          <a:ext cx="8507413" cy="2468784"/>
        </p:xfrm>
        <a:graphic>
          <a:graphicData uri="http://schemas.openxmlformats.org/drawingml/2006/table">
            <a:tbl>
              <a:tblPr firstRow="1" bandRow="1">
                <a:tableStyleId>{5C22544A-7EE6-4342-B048-85BDC9FD1C3A}</a:tableStyleId>
              </a:tblPr>
              <a:tblGrid>
                <a:gridCol w="2020542"/>
                <a:gridCol w="6486871"/>
              </a:tblGrid>
              <a:tr h="365701">
                <a:tc>
                  <a:txBody>
                    <a:bodyPr/>
                    <a:lstStyle/>
                    <a:p>
                      <a:pPr algn="ctr"/>
                      <a:r>
                        <a:rPr lang="en-GB" altLang="zh-TW" sz="1800" b="1" kern="1200" baseline="0" dirty="0" smtClean="0">
                          <a:solidFill>
                            <a:schemeClr val="lt1"/>
                          </a:solidFill>
                          <a:latin typeface="+mn-lt"/>
                          <a:ea typeface="+mn-ea"/>
                          <a:cs typeface="+mn-cs"/>
                        </a:rPr>
                        <a:t>Positive CVD RFs</a:t>
                      </a:r>
                      <a:endParaRPr lang="zh-TW" altLang="en-US" sz="1800" dirty="0"/>
                    </a:p>
                  </a:txBody>
                  <a:tcPr marL="91441" marR="91441" marT="45704" marB="45704"/>
                </a:tc>
                <a:tc>
                  <a:txBody>
                    <a:bodyPr/>
                    <a:lstStyle/>
                    <a:p>
                      <a:pPr algn="ctr"/>
                      <a:r>
                        <a:rPr lang="en-GB" altLang="zh-TW" sz="1800" b="1" kern="1200" baseline="0" dirty="0" smtClean="0">
                          <a:solidFill>
                            <a:schemeClr val="lt1"/>
                          </a:solidFill>
                          <a:latin typeface="+mn-lt"/>
                          <a:ea typeface="+mn-ea"/>
                          <a:cs typeface="+mn-cs"/>
                        </a:rPr>
                        <a:t>Defining Criteria</a:t>
                      </a:r>
                      <a:endParaRPr lang="zh-TW" altLang="en-US" sz="1800" dirty="0"/>
                    </a:p>
                  </a:txBody>
                  <a:tcPr marL="91441" marR="91441" marT="45704" marB="45704"/>
                </a:tc>
              </a:tr>
              <a:tr h="1188577">
                <a:tc>
                  <a:txBody>
                    <a:bodyPr/>
                    <a:lstStyle/>
                    <a:p>
                      <a:r>
                        <a:rPr lang="en-GB" altLang="zh-TW" sz="1800" kern="1200" baseline="0" dirty="0" smtClean="0">
                          <a:solidFill>
                            <a:schemeClr val="tx1">
                              <a:lumMod val="65000"/>
                              <a:lumOff val="35000"/>
                            </a:schemeClr>
                          </a:solidFill>
                          <a:latin typeface="+mn-lt"/>
                          <a:ea typeface="+mn-ea"/>
                          <a:cs typeface="+mn-cs"/>
                        </a:rPr>
                        <a:t>Dyslipidaemia</a:t>
                      </a:r>
                      <a:endParaRPr lang="zh-TW" altLang="en-US" sz="1800" dirty="0">
                        <a:solidFill>
                          <a:schemeClr val="tx1">
                            <a:lumMod val="65000"/>
                            <a:lumOff val="35000"/>
                          </a:schemeClr>
                        </a:solidFill>
                      </a:endParaRPr>
                    </a:p>
                  </a:txBody>
                  <a:tcPr marL="91441" marR="91441" marT="45704" marB="45704"/>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1800" kern="1200" dirty="0" smtClean="0">
                          <a:solidFill>
                            <a:schemeClr val="tx1">
                              <a:lumMod val="65000"/>
                              <a:lumOff val="35000"/>
                            </a:schemeClr>
                          </a:solidFill>
                          <a:latin typeface="+mn-lt"/>
                          <a:ea typeface="+mn-ea"/>
                          <a:cs typeface="+mn-cs"/>
                        </a:rPr>
                        <a:t> Total cholesterol ≥ 5.2 </a:t>
                      </a:r>
                      <a:r>
                        <a:rPr lang="en-GB" altLang="zh-TW" sz="1800" kern="1200" dirty="0" err="1" smtClean="0">
                          <a:solidFill>
                            <a:schemeClr val="tx1">
                              <a:lumMod val="65000"/>
                              <a:lumOff val="35000"/>
                            </a:schemeClr>
                          </a:solidFill>
                          <a:latin typeface="+mn-lt"/>
                          <a:ea typeface="+mn-ea"/>
                          <a:cs typeface="+mn-cs"/>
                        </a:rPr>
                        <a:t>mmol</a:t>
                      </a:r>
                      <a:r>
                        <a:rPr lang="en-GB" altLang="zh-TW" sz="1800" kern="1200" dirty="0" smtClean="0">
                          <a:solidFill>
                            <a:schemeClr val="tx1">
                              <a:lumMod val="65000"/>
                              <a:lumOff val="35000"/>
                            </a:schemeClr>
                          </a:solidFill>
                          <a:latin typeface="+mn-lt"/>
                          <a:ea typeface="+mn-ea"/>
                          <a:cs typeface="+mn-cs"/>
                        </a:rPr>
                        <a:t>/L 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1800" kern="1200" dirty="0" smtClean="0">
                          <a:solidFill>
                            <a:schemeClr val="tx1">
                              <a:lumMod val="65000"/>
                              <a:lumOff val="35000"/>
                            </a:schemeClr>
                          </a:solidFill>
                          <a:latin typeface="+mn-lt"/>
                          <a:ea typeface="+mn-ea"/>
                          <a:cs typeface="+mn-cs"/>
                        </a:rPr>
                        <a:t> HDL cholesterol &lt; 1 </a:t>
                      </a:r>
                      <a:r>
                        <a:rPr lang="en-GB" altLang="zh-TW" sz="1800" kern="1200" dirty="0" err="1" smtClean="0">
                          <a:solidFill>
                            <a:schemeClr val="tx1">
                              <a:lumMod val="65000"/>
                              <a:lumOff val="35000"/>
                            </a:schemeClr>
                          </a:solidFill>
                          <a:latin typeface="+mn-lt"/>
                          <a:ea typeface="+mn-ea"/>
                          <a:cs typeface="+mn-cs"/>
                        </a:rPr>
                        <a:t>mmol</a:t>
                      </a:r>
                      <a:r>
                        <a:rPr lang="en-GB" altLang="zh-TW" sz="1800" kern="1200" dirty="0" smtClean="0">
                          <a:solidFill>
                            <a:schemeClr val="tx1">
                              <a:lumMod val="65000"/>
                              <a:lumOff val="35000"/>
                            </a:schemeClr>
                          </a:solidFill>
                          <a:latin typeface="+mn-lt"/>
                          <a:ea typeface="+mn-ea"/>
                          <a:cs typeface="+mn-cs"/>
                        </a:rPr>
                        <a:t>/L 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1800" kern="1200" dirty="0" smtClean="0">
                          <a:solidFill>
                            <a:schemeClr val="tx1">
                              <a:lumMod val="65000"/>
                              <a:lumOff val="35000"/>
                            </a:schemeClr>
                          </a:solidFill>
                          <a:latin typeface="+mn-lt"/>
                          <a:ea typeface="+mn-ea"/>
                          <a:cs typeface="+mn-cs"/>
                        </a:rPr>
                        <a:t> LDL cholesterol ≥ 3.4 </a:t>
                      </a:r>
                      <a:r>
                        <a:rPr lang="en-GB" altLang="zh-TW" sz="1800" kern="1200" dirty="0" err="1" smtClean="0">
                          <a:solidFill>
                            <a:schemeClr val="tx1">
                              <a:lumMod val="65000"/>
                              <a:lumOff val="35000"/>
                            </a:schemeClr>
                          </a:solidFill>
                          <a:latin typeface="+mn-lt"/>
                          <a:ea typeface="+mn-ea"/>
                          <a:cs typeface="+mn-cs"/>
                        </a:rPr>
                        <a:t>mmol</a:t>
                      </a:r>
                      <a:r>
                        <a:rPr lang="en-GB" altLang="zh-TW" sz="1800" kern="1200" dirty="0" smtClean="0">
                          <a:solidFill>
                            <a:schemeClr val="tx1">
                              <a:lumMod val="65000"/>
                              <a:lumOff val="35000"/>
                            </a:schemeClr>
                          </a:solidFill>
                          <a:latin typeface="+mn-lt"/>
                          <a:ea typeface="+mn-ea"/>
                          <a:cs typeface="+mn-cs"/>
                        </a:rPr>
                        <a:t>/L 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1800" kern="1200" dirty="0" smtClean="0">
                          <a:solidFill>
                            <a:schemeClr val="tx1">
                              <a:lumMod val="65000"/>
                              <a:lumOff val="35000"/>
                            </a:schemeClr>
                          </a:solidFill>
                          <a:latin typeface="+mn-lt"/>
                          <a:ea typeface="+mn-ea"/>
                          <a:cs typeface="+mn-cs"/>
                        </a:rPr>
                        <a:t> On lipid-lowering medication</a:t>
                      </a:r>
                      <a:endParaRPr lang="zh-TW" altLang="en-US" sz="1800" kern="1200" dirty="0" smtClean="0">
                        <a:solidFill>
                          <a:schemeClr val="tx1">
                            <a:lumMod val="65000"/>
                            <a:lumOff val="35000"/>
                          </a:schemeClr>
                        </a:solidFill>
                        <a:latin typeface="+mn-lt"/>
                        <a:ea typeface="+mn-ea"/>
                        <a:cs typeface="+mn-cs"/>
                      </a:endParaRPr>
                    </a:p>
                  </a:txBody>
                  <a:tcPr marL="91441" marR="91441" marT="45704" marB="45704"/>
                </a:tc>
              </a:tr>
              <a:tr h="914285">
                <a:tc>
                  <a:txBody>
                    <a:bodyPr/>
                    <a:lstStyle/>
                    <a:p>
                      <a:r>
                        <a:rPr lang="en-GB" altLang="zh-TW" sz="1800" kern="1200" baseline="0" dirty="0" smtClean="0">
                          <a:solidFill>
                            <a:schemeClr val="tx1">
                              <a:lumMod val="65000"/>
                              <a:lumOff val="35000"/>
                            </a:schemeClr>
                          </a:solidFill>
                          <a:latin typeface="+mn-lt"/>
                          <a:ea typeface="+mn-ea"/>
                          <a:cs typeface="+mn-cs"/>
                        </a:rPr>
                        <a:t>Pre-diabetes</a:t>
                      </a:r>
                      <a:endParaRPr lang="zh-TW" altLang="en-US" sz="1800" dirty="0">
                        <a:solidFill>
                          <a:schemeClr val="tx1">
                            <a:lumMod val="65000"/>
                            <a:lumOff val="35000"/>
                          </a:schemeClr>
                        </a:solidFill>
                      </a:endParaRPr>
                    </a:p>
                  </a:txBody>
                  <a:tcPr marL="91441" marR="91441" marT="45704" marB="45704"/>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1800" kern="1200" dirty="0" smtClean="0">
                          <a:solidFill>
                            <a:schemeClr val="tx1">
                              <a:lumMod val="65000"/>
                              <a:lumOff val="35000"/>
                            </a:schemeClr>
                          </a:solidFill>
                          <a:latin typeface="+mn-lt"/>
                          <a:ea typeface="+mn-ea"/>
                          <a:cs typeface="+mn-cs"/>
                        </a:rPr>
                        <a:t> IFG (i.e. FBG 5.6 - 6.9 </a:t>
                      </a:r>
                      <a:r>
                        <a:rPr lang="en-GB" altLang="zh-TW" sz="1800" kern="1200" dirty="0" err="1" smtClean="0">
                          <a:solidFill>
                            <a:schemeClr val="tx1">
                              <a:lumMod val="65000"/>
                              <a:lumOff val="35000"/>
                            </a:schemeClr>
                          </a:solidFill>
                          <a:latin typeface="+mn-lt"/>
                          <a:ea typeface="+mn-ea"/>
                          <a:cs typeface="+mn-cs"/>
                        </a:rPr>
                        <a:t>mmol</a:t>
                      </a:r>
                      <a:r>
                        <a:rPr lang="en-GB" altLang="zh-TW" sz="1800" kern="1200" dirty="0" smtClean="0">
                          <a:solidFill>
                            <a:schemeClr val="tx1">
                              <a:lumMod val="65000"/>
                              <a:lumOff val="35000"/>
                            </a:schemeClr>
                          </a:solidFill>
                          <a:latin typeface="+mn-lt"/>
                          <a:ea typeface="+mn-ea"/>
                          <a:cs typeface="+mn-cs"/>
                        </a:rPr>
                        <a:t>/L) 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1800" kern="1200" dirty="0" smtClean="0">
                          <a:solidFill>
                            <a:schemeClr val="tx1">
                              <a:lumMod val="65000"/>
                              <a:lumOff val="35000"/>
                            </a:schemeClr>
                          </a:solidFill>
                          <a:latin typeface="+mn-lt"/>
                          <a:ea typeface="+mn-ea"/>
                          <a:cs typeface="+mn-cs"/>
                        </a:rPr>
                        <a:t> Impaired glucose tolerance (i.e. 2-hour post-</a:t>
                      </a:r>
                      <a:r>
                        <a:rPr lang="en-GB" altLang="zh-TW" sz="1800" kern="1200" dirty="0" err="1" smtClean="0">
                          <a:solidFill>
                            <a:schemeClr val="tx1">
                              <a:lumMod val="65000"/>
                              <a:lumOff val="35000"/>
                            </a:schemeClr>
                          </a:solidFill>
                          <a:latin typeface="+mn-lt"/>
                          <a:ea typeface="+mn-ea"/>
                          <a:cs typeface="+mn-cs"/>
                        </a:rPr>
                        <a:t>prandial</a:t>
                      </a:r>
                      <a:r>
                        <a:rPr lang="en-GB" altLang="zh-TW" sz="1800" kern="1200" dirty="0" smtClean="0">
                          <a:solidFill>
                            <a:schemeClr val="tx1">
                              <a:lumMod val="65000"/>
                              <a:lumOff val="35000"/>
                            </a:schemeClr>
                          </a:solidFill>
                          <a:latin typeface="+mn-lt"/>
                          <a:ea typeface="+mn-ea"/>
                          <a:cs typeface="+mn-cs"/>
                        </a:rPr>
                        <a:t>  BG is 7.8-11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altLang="zh-TW" sz="1800" kern="1200" dirty="0" smtClean="0">
                          <a:solidFill>
                            <a:schemeClr val="tx1">
                              <a:lumMod val="65000"/>
                              <a:lumOff val="35000"/>
                            </a:schemeClr>
                          </a:solidFill>
                          <a:latin typeface="+mn-lt"/>
                          <a:ea typeface="+mn-ea"/>
                          <a:cs typeface="+mn-cs"/>
                        </a:rPr>
                        <a:t>   </a:t>
                      </a:r>
                      <a:r>
                        <a:rPr lang="en-GB" altLang="zh-TW" sz="1800" kern="1200" dirty="0" err="1" smtClean="0">
                          <a:solidFill>
                            <a:schemeClr val="tx1">
                              <a:lumMod val="65000"/>
                              <a:lumOff val="35000"/>
                            </a:schemeClr>
                          </a:solidFill>
                          <a:latin typeface="+mn-lt"/>
                          <a:ea typeface="+mn-ea"/>
                          <a:cs typeface="+mn-cs"/>
                        </a:rPr>
                        <a:t>mmol</a:t>
                      </a:r>
                      <a:r>
                        <a:rPr lang="en-GB" altLang="zh-TW" sz="1800" kern="1200" dirty="0" smtClean="0">
                          <a:solidFill>
                            <a:schemeClr val="tx1">
                              <a:lumMod val="65000"/>
                              <a:lumOff val="35000"/>
                            </a:schemeClr>
                          </a:solidFill>
                          <a:latin typeface="+mn-lt"/>
                          <a:ea typeface="+mn-ea"/>
                          <a:cs typeface="+mn-cs"/>
                        </a:rPr>
                        <a:t>/L)</a:t>
                      </a:r>
                      <a:endParaRPr lang="zh-TW" altLang="en-US" sz="1800" kern="1200" dirty="0" smtClean="0">
                        <a:solidFill>
                          <a:schemeClr val="tx1">
                            <a:lumMod val="65000"/>
                            <a:lumOff val="35000"/>
                          </a:schemeClr>
                        </a:solidFill>
                        <a:latin typeface="+mn-lt"/>
                        <a:ea typeface="+mn-ea"/>
                        <a:cs typeface="+mn-cs"/>
                      </a:endParaRPr>
                    </a:p>
                  </a:txBody>
                  <a:tcPr marL="91441" marR="91441" marT="45704" marB="45704"/>
                </a:tc>
              </a:tr>
            </a:tbl>
          </a:graphicData>
        </a:graphic>
      </p:graphicFrame>
      <p:graphicFrame>
        <p:nvGraphicFramePr>
          <p:cNvPr id="5" name="Content Placeholder 3"/>
          <p:cNvGraphicFramePr>
            <a:graphicFrameLocks/>
          </p:cNvGraphicFramePr>
          <p:nvPr/>
        </p:nvGraphicFramePr>
        <p:xfrm>
          <a:off x="457200" y="5022850"/>
          <a:ext cx="8505825" cy="731838"/>
        </p:xfrm>
        <a:graphic>
          <a:graphicData uri="http://schemas.openxmlformats.org/drawingml/2006/table">
            <a:tbl>
              <a:tblPr firstRow="1" bandRow="1">
                <a:tableStyleId>{5C22544A-7EE6-4342-B048-85BDC9FD1C3A}</a:tableStyleId>
              </a:tblPr>
              <a:tblGrid>
                <a:gridCol w="2020165"/>
                <a:gridCol w="6485660"/>
              </a:tblGrid>
              <a:tr h="365919">
                <a:tc>
                  <a:txBody>
                    <a:bodyPr/>
                    <a:lstStyle/>
                    <a:p>
                      <a:pPr algn="ctr"/>
                      <a:r>
                        <a:rPr lang="en-GB" altLang="zh-TW" sz="1800" b="1" kern="1200" baseline="0" dirty="0" smtClean="0">
                          <a:solidFill>
                            <a:schemeClr val="lt1"/>
                          </a:solidFill>
                          <a:latin typeface="+mn-lt"/>
                          <a:ea typeface="+mn-ea"/>
                          <a:cs typeface="+mn-cs"/>
                        </a:rPr>
                        <a:t>Negative CVD RFs</a:t>
                      </a:r>
                      <a:endParaRPr lang="zh-TW" altLang="en-US" sz="1800" dirty="0"/>
                    </a:p>
                  </a:txBody>
                  <a:tcPr marL="91424" marR="91424" marT="45740" marB="45740"/>
                </a:tc>
                <a:tc>
                  <a:txBody>
                    <a:bodyPr/>
                    <a:lstStyle/>
                    <a:p>
                      <a:pPr algn="ctr"/>
                      <a:r>
                        <a:rPr lang="en-GB" altLang="zh-TW" sz="1800" b="1" kern="1200" baseline="0" dirty="0" smtClean="0">
                          <a:solidFill>
                            <a:schemeClr val="lt1"/>
                          </a:solidFill>
                          <a:latin typeface="+mn-lt"/>
                          <a:ea typeface="+mn-ea"/>
                          <a:cs typeface="+mn-cs"/>
                        </a:rPr>
                        <a:t>Defining Criteria</a:t>
                      </a:r>
                      <a:endParaRPr lang="zh-TW" altLang="en-US" sz="1800" dirty="0"/>
                    </a:p>
                  </a:txBody>
                  <a:tcPr marL="91424" marR="91424" marT="45740" marB="45740"/>
                </a:tc>
              </a:tr>
              <a:tr h="365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sz="1800" kern="1200" baseline="0" dirty="0" smtClean="0">
                          <a:solidFill>
                            <a:schemeClr val="tx1">
                              <a:lumMod val="65000"/>
                              <a:lumOff val="35000"/>
                            </a:schemeClr>
                          </a:solidFill>
                          <a:latin typeface="+mn-lt"/>
                          <a:ea typeface="+mn-ea"/>
                          <a:cs typeface="+mn-cs"/>
                        </a:rPr>
                        <a:t>High HDL</a:t>
                      </a:r>
                    </a:p>
                  </a:txBody>
                  <a:tcPr marL="91424" marR="91424" marT="45740" marB="4574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zh-TW" sz="1800" kern="1200" dirty="0" smtClean="0">
                          <a:solidFill>
                            <a:schemeClr val="tx1">
                              <a:lumMod val="65000"/>
                              <a:lumOff val="35000"/>
                            </a:schemeClr>
                          </a:solidFill>
                          <a:latin typeface="+mn-lt"/>
                          <a:ea typeface="+mn-ea"/>
                          <a:cs typeface="+mn-cs"/>
                        </a:rPr>
                        <a:t> HDL cholesterol &gt; 1.6 </a:t>
                      </a:r>
                      <a:r>
                        <a:rPr lang="en-GB" altLang="zh-TW" sz="1800" kern="1200" dirty="0" err="1" smtClean="0">
                          <a:solidFill>
                            <a:schemeClr val="tx1">
                              <a:lumMod val="65000"/>
                              <a:lumOff val="35000"/>
                            </a:schemeClr>
                          </a:solidFill>
                          <a:latin typeface="+mn-lt"/>
                          <a:ea typeface="+mn-ea"/>
                          <a:cs typeface="+mn-cs"/>
                        </a:rPr>
                        <a:t>mmol</a:t>
                      </a:r>
                      <a:r>
                        <a:rPr lang="en-GB" altLang="zh-TW" sz="1800" kern="1200" dirty="0" smtClean="0">
                          <a:solidFill>
                            <a:schemeClr val="tx1">
                              <a:lumMod val="65000"/>
                              <a:lumOff val="35000"/>
                            </a:schemeClr>
                          </a:solidFill>
                          <a:latin typeface="+mn-lt"/>
                          <a:ea typeface="+mn-ea"/>
                          <a:cs typeface="+mn-cs"/>
                        </a:rPr>
                        <a:t>/L</a:t>
                      </a:r>
                    </a:p>
                  </a:txBody>
                  <a:tcPr marL="91424" marR="91424" marT="45740" marB="45740"/>
                </a:tc>
              </a:tr>
            </a:tbl>
          </a:graphicData>
        </a:graphic>
      </p:graphicFrame>
      <p:sp>
        <p:nvSpPr>
          <p:cNvPr id="6" name="TextBox 5"/>
          <p:cNvSpPr txBox="1"/>
          <p:nvPr/>
        </p:nvSpPr>
        <p:spPr>
          <a:xfrm>
            <a:off x="558800" y="5886450"/>
            <a:ext cx="7705725" cy="369888"/>
          </a:xfrm>
          <a:prstGeom prst="rect">
            <a:avLst/>
          </a:prstGeom>
          <a:noFill/>
          <a:ln w="38100">
            <a:solidFill>
              <a:srgbClr val="FF0000"/>
            </a:solidFill>
          </a:ln>
        </p:spPr>
        <p:txBody>
          <a:bodyPr>
            <a:spAutoFit/>
          </a:bodyPr>
          <a:lstStyle/>
          <a:p>
            <a:pPr>
              <a:defRPr/>
            </a:pPr>
            <a:r>
              <a:rPr lang="en-US" altLang="zh-TW" dirty="0">
                <a:solidFill>
                  <a:schemeClr val="tx1">
                    <a:lumMod val="65000"/>
                    <a:lumOff val="35000"/>
                  </a:schemeClr>
                </a:solidFill>
                <a:ea typeface="新細明體" charset="-120"/>
              </a:rPr>
              <a:t>If HDL is high, subtract one risk factor from the sum of positive risk factors</a:t>
            </a:r>
            <a:endParaRPr lang="zh-TW" altLang="en-US" dirty="0">
              <a:solidFill>
                <a:schemeClr val="tx1">
                  <a:lumMod val="65000"/>
                  <a:lumOff val="35000"/>
                </a:schemeClr>
              </a:solidFill>
              <a:ea typeface="新細明體" charset="-120"/>
            </a:endParaRPr>
          </a:p>
        </p:txBody>
      </p:sp>
      <p:sp>
        <p:nvSpPr>
          <p:cNvPr id="8" name="Isosceles Triangle 7"/>
          <p:cNvSpPr/>
          <p:nvPr/>
        </p:nvSpPr>
        <p:spPr>
          <a:xfrm>
            <a:off x="2124075" y="5229225"/>
            <a:ext cx="215900" cy="6477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Trapezoid 8"/>
          <p:cNvSpPr/>
          <p:nvPr/>
        </p:nvSpPr>
        <p:spPr>
          <a:xfrm>
            <a:off x="2127250" y="5865813"/>
            <a:ext cx="215900" cy="7143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Slide Number Placeholder 9"/>
          <p:cNvSpPr>
            <a:spLocks noGrp="1"/>
          </p:cNvSpPr>
          <p:nvPr>
            <p:ph type="sldNum" sz="quarter" idx="10"/>
          </p:nvPr>
        </p:nvSpPr>
        <p:spPr/>
        <p:txBody>
          <a:bodyPr/>
          <a:lstStyle/>
          <a:p>
            <a:pPr>
              <a:defRPr/>
            </a:pPr>
            <a:fld id="{A2F13058-5486-476C-975A-F1887043FA3C}" type="slidenum">
              <a:rPr lang="zh-TW" altLang="en-US" smtClean="0"/>
              <a:pPr>
                <a:defRPr/>
              </a:pPr>
              <a:t>37</a:t>
            </a:fld>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1341438"/>
            <a:ext cx="4175125" cy="935037"/>
          </a:xfrm>
        </p:spPr>
        <p:txBody>
          <a:bodyPr/>
          <a:lstStyle/>
          <a:p>
            <a:r>
              <a:rPr lang="en-US" altLang="zh-TW" sz="2800" u="sng" smtClean="0"/>
              <a:t>Logic Model for the ACSM Risk Stratification Scheme</a:t>
            </a:r>
            <a:endParaRPr lang="zh-HK" altLang="en-US" sz="2800" u="sng" smtClean="0"/>
          </a:p>
        </p:txBody>
      </p:sp>
      <p:pic>
        <p:nvPicPr>
          <p:cNvPr id="46083" name="Picture 4"/>
          <p:cNvPicPr>
            <a:picLocks noChangeAspect="1" noChangeArrowheads="1"/>
          </p:cNvPicPr>
          <p:nvPr/>
        </p:nvPicPr>
        <p:blipFill>
          <a:blip r:embed="rId3" cstate="print"/>
          <a:srcRect l="35138" t="39575" r="30016" b="15758"/>
          <a:stretch>
            <a:fillRect/>
          </a:stretch>
        </p:blipFill>
        <p:spPr bwMode="auto">
          <a:xfrm>
            <a:off x="4514850" y="1628775"/>
            <a:ext cx="4594225" cy="4752975"/>
          </a:xfrm>
          <a:prstGeom prst="rect">
            <a:avLst/>
          </a:prstGeom>
          <a:noFill/>
          <a:ln w="9525">
            <a:noFill/>
            <a:miter lim="800000"/>
            <a:headEnd/>
            <a:tailEnd/>
          </a:ln>
        </p:spPr>
      </p:pic>
      <p:pic>
        <p:nvPicPr>
          <p:cNvPr id="46084" name="Picture 4"/>
          <p:cNvPicPr>
            <a:picLocks noChangeAspect="1" noChangeArrowheads="1"/>
          </p:cNvPicPr>
          <p:nvPr/>
        </p:nvPicPr>
        <p:blipFill>
          <a:blip r:embed="rId3" cstate="print"/>
          <a:srcRect l="35138" t="15298" r="30016" b="60425"/>
          <a:stretch>
            <a:fillRect/>
          </a:stretch>
        </p:blipFill>
        <p:spPr bwMode="auto">
          <a:xfrm>
            <a:off x="107950" y="2565400"/>
            <a:ext cx="4535488" cy="2879725"/>
          </a:xfrm>
          <a:prstGeom prst="rect">
            <a:avLst/>
          </a:prstGeom>
          <a:noFill/>
          <a:ln w="9525">
            <a:noFill/>
            <a:miter lim="800000"/>
            <a:headEnd/>
            <a:tailEnd/>
          </a:ln>
        </p:spPr>
      </p:pic>
      <p:cxnSp>
        <p:nvCxnSpPr>
          <p:cNvPr id="7" name="Elbow Connector 6"/>
          <p:cNvCxnSpPr/>
          <p:nvPr/>
        </p:nvCxnSpPr>
        <p:spPr>
          <a:xfrm rot="5400000" flipH="1" flipV="1">
            <a:off x="2563813" y="1214437"/>
            <a:ext cx="4032250" cy="4429125"/>
          </a:xfrm>
          <a:prstGeom prst="bentConnector4">
            <a:avLst>
              <a:gd name="adj1" fmla="val -5669"/>
              <a:gd name="adj2" fmla="val 5060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794500" y="1412875"/>
            <a:ext cx="6350" cy="21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55650" y="3789363"/>
            <a:ext cx="576263" cy="5762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600" b="1" dirty="0">
                <a:solidFill>
                  <a:schemeClr val="bg1"/>
                </a:solidFill>
              </a:rPr>
              <a:t>1</a:t>
            </a:r>
            <a:endParaRPr lang="zh-TW" altLang="en-US" sz="3600" b="1" dirty="0">
              <a:solidFill>
                <a:schemeClr val="bg1"/>
              </a:solidFill>
            </a:endParaRPr>
          </a:p>
        </p:txBody>
      </p:sp>
      <p:sp>
        <p:nvSpPr>
          <p:cNvPr id="15" name="Oval 14"/>
          <p:cNvSpPr/>
          <p:nvPr/>
        </p:nvSpPr>
        <p:spPr>
          <a:xfrm>
            <a:off x="5724525" y="2060575"/>
            <a:ext cx="576263" cy="5762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600" b="1" dirty="0">
                <a:solidFill>
                  <a:schemeClr val="bg1"/>
                </a:solidFill>
              </a:rPr>
              <a:t>2</a:t>
            </a:r>
            <a:endParaRPr lang="zh-TW" altLang="en-US" sz="3600" b="1" dirty="0">
              <a:solidFill>
                <a:schemeClr val="bg1"/>
              </a:solidFill>
            </a:endParaRPr>
          </a:p>
        </p:txBody>
      </p:sp>
      <p:sp>
        <p:nvSpPr>
          <p:cNvPr id="16" name="Oval 15"/>
          <p:cNvSpPr/>
          <p:nvPr/>
        </p:nvSpPr>
        <p:spPr>
          <a:xfrm>
            <a:off x="5651500" y="4365625"/>
            <a:ext cx="576263" cy="5762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600" b="1" dirty="0">
                <a:solidFill>
                  <a:schemeClr val="bg1"/>
                </a:solidFill>
              </a:rPr>
              <a:t>3</a:t>
            </a:r>
            <a:endParaRPr lang="zh-TW" altLang="en-US" sz="3600" b="1" dirty="0">
              <a:solidFill>
                <a:schemeClr val="bg1"/>
              </a:solidFill>
            </a:endParaRPr>
          </a:p>
        </p:txBody>
      </p:sp>
      <p:sp>
        <p:nvSpPr>
          <p:cNvPr id="10" name="Slide Number Placeholder 9"/>
          <p:cNvSpPr>
            <a:spLocks noGrp="1"/>
          </p:cNvSpPr>
          <p:nvPr>
            <p:ph type="sldNum" sz="quarter" idx="10"/>
          </p:nvPr>
        </p:nvSpPr>
        <p:spPr/>
        <p:txBody>
          <a:bodyPr/>
          <a:lstStyle/>
          <a:p>
            <a:pPr>
              <a:defRPr/>
            </a:pPr>
            <a:fld id="{C3DC1701-063A-4070-869A-7B2D2C59ECC7}" type="slidenum">
              <a:rPr lang="zh-TW" altLang="en-US" smtClean="0"/>
              <a:pPr>
                <a:defRPr/>
              </a:pPr>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1341438"/>
            <a:ext cx="8229600" cy="935037"/>
          </a:xfrm>
        </p:spPr>
        <p:txBody>
          <a:bodyPr/>
          <a:lstStyle/>
          <a:p>
            <a:r>
              <a:rPr lang="en-US" altLang="zh-TW" sz="3400" smtClean="0"/>
              <a:t>ACSM Recommendations on Exercise Testing based on the ACSM Risk </a:t>
            </a:r>
            <a:r>
              <a:rPr lang="en-GB" altLang="zh-TW" sz="3400" smtClean="0"/>
              <a:t>Stratification</a:t>
            </a:r>
            <a:endParaRPr lang="zh-TW" altLang="en-US" sz="3400" smtClean="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626178762"/>
              </p:ext>
            </p:extLst>
          </p:nvPr>
        </p:nvGraphicFramePr>
        <p:xfrm>
          <a:off x="457200" y="2420938"/>
          <a:ext cx="8229600" cy="2377440"/>
        </p:xfrm>
        <a:graphic>
          <a:graphicData uri="http://schemas.openxmlformats.org/drawingml/2006/table">
            <a:tbl>
              <a:tblPr firstRow="1" bandRow="1">
                <a:tableStyleId>{B301B821-A1FF-4177-AEE7-76D212191A09}</a:tableStyleId>
              </a:tblPr>
              <a:tblGrid>
                <a:gridCol w="1522512"/>
                <a:gridCol w="3353544"/>
                <a:gridCol w="3353544"/>
              </a:tblGrid>
              <a:tr h="288020">
                <a:tc rowSpan="2">
                  <a:txBody>
                    <a:bodyPr/>
                    <a:lstStyle/>
                    <a:p>
                      <a:pPr algn="ctr"/>
                      <a:r>
                        <a:rPr lang="en-GB" altLang="zh-TW" sz="1800" kern="1200" baseline="0" dirty="0" smtClean="0"/>
                        <a:t>Risk Category</a:t>
                      </a:r>
                      <a:endParaRPr lang="zh-TW" altLang="en-US" dirty="0"/>
                    </a:p>
                  </a:txBody>
                  <a:tcPr/>
                </a:tc>
                <a:tc gridSpan="2">
                  <a:txBody>
                    <a:bodyPr/>
                    <a:lstStyle/>
                    <a:p>
                      <a:pPr algn="ctr"/>
                      <a:r>
                        <a:rPr lang="en-US" altLang="zh-TW" u="sng" dirty="0" smtClean="0"/>
                        <a:t>Whether further medical workup and exercise testing  indicated?</a:t>
                      </a:r>
                      <a:endParaRPr lang="zh-TW" altLang="en-US" u="sng" dirty="0"/>
                    </a:p>
                  </a:txBody>
                  <a:tcPr/>
                </a:tc>
                <a:tc hMerge="1">
                  <a:txBody>
                    <a:bodyPr/>
                    <a:lstStyle/>
                    <a:p>
                      <a:pPr algn="ctr"/>
                      <a:endParaRPr lang="zh-TW" altLang="en-US" dirty="0"/>
                    </a:p>
                  </a:txBody>
                  <a:tcPr/>
                </a:tc>
              </a:tr>
              <a:tr h="288020">
                <a:tc vMerge="1">
                  <a:txBody>
                    <a:bodyPr/>
                    <a:lstStyle/>
                    <a:p>
                      <a:pPr algn="ctr"/>
                      <a:endParaRPr lang="zh-TW" altLang="en-US" dirty="0"/>
                    </a:p>
                  </a:txBody>
                  <a:tcPr/>
                </a:tc>
                <a:tc>
                  <a:txBody>
                    <a:bodyPr/>
                    <a:lstStyle/>
                    <a:p>
                      <a:pPr algn="ctr"/>
                      <a:r>
                        <a:rPr lang="en-GB" altLang="zh-TW" sz="1800" kern="1200" baseline="0" dirty="0" smtClean="0">
                          <a:solidFill>
                            <a:schemeClr val="bg1"/>
                          </a:solidFill>
                        </a:rPr>
                        <a:t>For low-moderate intensity PA</a:t>
                      </a:r>
                      <a:endParaRPr lang="zh-TW" altLang="en-US" dirty="0">
                        <a:solidFill>
                          <a:schemeClr val="bg1"/>
                        </a:solidFill>
                      </a:endParaRPr>
                    </a:p>
                  </a:txBody>
                  <a:tcPr>
                    <a:solidFill>
                      <a:schemeClr val="accent1"/>
                    </a:solidFill>
                  </a:tcPr>
                </a:tc>
                <a:tc>
                  <a:txBody>
                    <a:bodyPr/>
                    <a:lstStyle/>
                    <a:p>
                      <a:pPr algn="ctr"/>
                      <a:r>
                        <a:rPr lang="en-GB" altLang="zh-TW" sz="1800" kern="1200" baseline="0" dirty="0" smtClean="0">
                          <a:solidFill>
                            <a:schemeClr val="bg1"/>
                          </a:solidFill>
                        </a:rPr>
                        <a:t>For vigorous intensity PA</a:t>
                      </a:r>
                      <a:endParaRPr lang="zh-TW" altLang="en-US" dirty="0">
                        <a:solidFill>
                          <a:schemeClr val="bg1"/>
                        </a:solidFill>
                      </a:endParaRPr>
                    </a:p>
                  </a:txBody>
                  <a:tcPr>
                    <a:solidFill>
                      <a:schemeClr val="accent1"/>
                    </a:solidFill>
                  </a:tcPr>
                </a:tc>
              </a:tr>
              <a:tr h="132526">
                <a:tc>
                  <a:txBody>
                    <a:bodyPr/>
                    <a:lstStyle/>
                    <a:p>
                      <a:r>
                        <a:rPr lang="en-GB" altLang="zh-TW" sz="1800" b="1" kern="1200" baseline="0" dirty="0" smtClean="0">
                          <a:solidFill>
                            <a:schemeClr val="tx1">
                              <a:lumMod val="65000"/>
                              <a:lumOff val="35000"/>
                            </a:schemeClr>
                          </a:solidFill>
                        </a:rPr>
                        <a:t>Low</a:t>
                      </a:r>
                      <a:endParaRPr lang="zh-TW" altLang="en-US" b="1"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solidFill>
                            <a:schemeClr val="tx1">
                              <a:lumMod val="65000"/>
                              <a:lumOff val="35000"/>
                            </a:schemeClr>
                          </a:solidFill>
                        </a:rPr>
                        <a:t>NOT necessary</a:t>
                      </a:r>
                      <a:endParaRPr lang="zh-TW" altLang="en-US"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solidFill>
                            <a:schemeClr val="tx1">
                              <a:lumMod val="65000"/>
                              <a:lumOff val="35000"/>
                            </a:schemeClr>
                          </a:solidFill>
                        </a:rPr>
                        <a:t> NOT necessary</a:t>
                      </a:r>
                      <a:endParaRPr lang="zh-TW" altLang="en-US" dirty="0" smtClean="0">
                        <a:solidFill>
                          <a:schemeClr val="tx1">
                            <a:lumMod val="65000"/>
                            <a:lumOff val="35000"/>
                          </a:schemeClr>
                        </a:solidFill>
                      </a:endParaRPr>
                    </a:p>
                  </a:txBody>
                  <a:tcPr/>
                </a:tc>
              </a:tr>
              <a:tr h="288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b="1" dirty="0" smtClean="0">
                          <a:solidFill>
                            <a:schemeClr val="tx1">
                              <a:lumMod val="65000"/>
                              <a:lumOff val="35000"/>
                            </a:schemeClr>
                          </a:solidFill>
                        </a:rPr>
                        <a:t>Moderate</a:t>
                      </a:r>
                      <a:endParaRPr lang="zh-TW" altLang="en-US" b="1"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solidFill>
                            <a:schemeClr val="tx1">
                              <a:lumMod val="65000"/>
                              <a:lumOff val="35000"/>
                            </a:schemeClr>
                          </a:solidFill>
                        </a:rPr>
                        <a:t>NOT necessary</a:t>
                      </a:r>
                      <a:endParaRPr lang="zh-TW" altLang="en-US"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solidFill>
                            <a:schemeClr val="tx1">
                              <a:lumMod val="65000"/>
                              <a:lumOff val="35000"/>
                            </a:schemeClr>
                          </a:solidFill>
                        </a:rPr>
                        <a:t> </a:t>
                      </a:r>
                      <a:r>
                        <a:rPr lang="en-US" altLang="zh-TW" dirty="0" smtClean="0">
                          <a:solidFill>
                            <a:srgbClr val="FF0000"/>
                          </a:solidFill>
                        </a:rPr>
                        <a:t>Further medical workup RECOMMENDED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solidFill>
                            <a:srgbClr val="FF0000"/>
                          </a:solidFill>
                        </a:rPr>
                        <a:t> NOT necessary to do ex. testing</a:t>
                      </a:r>
                      <a:endParaRPr lang="zh-TW" altLang="en-US" dirty="0" smtClean="0">
                        <a:solidFill>
                          <a:srgbClr val="FF0000"/>
                        </a:solidFill>
                      </a:endParaRPr>
                    </a:p>
                  </a:txBody>
                  <a:tcPr/>
                </a:tc>
              </a:tr>
              <a:tr h="288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b="1" dirty="0" smtClean="0">
                          <a:solidFill>
                            <a:schemeClr val="tx1">
                              <a:lumMod val="65000"/>
                              <a:lumOff val="35000"/>
                            </a:schemeClr>
                          </a:solidFill>
                        </a:rPr>
                        <a:t>High</a:t>
                      </a:r>
                      <a:endParaRPr lang="zh-TW" altLang="en-US" b="1"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solidFill>
                            <a:schemeClr val="tx1">
                              <a:lumMod val="65000"/>
                              <a:lumOff val="35000"/>
                            </a:schemeClr>
                          </a:solidFill>
                        </a:rPr>
                        <a:t>Both RECOMMENDED</a:t>
                      </a:r>
                      <a:endParaRPr lang="zh-TW" altLang="en-US" dirty="0" smtClean="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solidFill>
                            <a:schemeClr val="tx1">
                              <a:lumMod val="65000"/>
                              <a:lumOff val="35000"/>
                            </a:schemeClr>
                          </a:solidFill>
                        </a:rPr>
                        <a:t>Both RECOMMENDED</a:t>
                      </a:r>
                      <a:endParaRPr lang="zh-TW" altLang="en-US" dirty="0" smtClean="0">
                        <a:solidFill>
                          <a:schemeClr val="tx1">
                            <a:lumMod val="65000"/>
                            <a:lumOff val="35000"/>
                          </a:schemeClr>
                        </a:solidFill>
                      </a:endParaRPr>
                    </a:p>
                  </a:txBody>
                  <a:tcPr/>
                </a:tc>
              </a:tr>
            </a:tbl>
          </a:graphicData>
        </a:graphic>
      </p:graphicFrame>
      <p:sp>
        <p:nvSpPr>
          <p:cNvPr id="5" name="Content Placeholder 2"/>
          <p:cNvSpPr txBox="1">
            <a:spLocks/>
          </p:cNvSpPr>
          <p:nvPr/>
        </p:nvSpPr>
        <p:spPr bwMode="auto">
          <a:xfrm>
            <a:off x="457200" y="4941168"/>
            <a:ext cx="8229600" cy="1224682"/>
          </a:xfrm>
          <a:prstGeom prst="rect">
            <a:avLst/>
          </a:prstGeom>
          <a:noFill/>
          <a:ln w="9525">
            <a:noFill/>
            <a:miter lim="800000"/>
            <a:headEnd/>
            <a:tailEnd/>
          </a:ln>
        </p:spPr>
        <p:txBody>
          <a:bodyPr>
            <a:normAutofit fontScale="32500" lnSpcReduction="20000"/>
          </a:bodyPr>
          <a:lstStyle/>
          <a:p>
            <a:pPr marL="342900" indent="-342900" eaLnBrk="0" hangingPunct="0">
              <a:spcBef>
                <a:spcPct val="20000"/>
              </a:spcBef>
              <a:buFont typeface="Arial" charset="0"/>
              <a:buChar char="•"/>
              <a:defRPr/>
            </a:pPr>
            <a:r>
              <a:rPr kumimoji="0" lang="en-US" altLang="zh-TW" sz="4900" dirty="0">
                <a:solidFill>
                  <a:schemeClr val="tx1">
                    <a:lumMod val="65000"/>
                    <a:lumOff val="35000"/>
                  </a:schemeClr>
                </a:solidFill>
                <a:latin typeface="+mn-lt"/>
                <a:ea typeface="+mn-ea"/>
              </a:rPr>
              <a:t>For stable hypertensive patients with presence of TOD, medical clearance and exercise testing are also recommended before moderate intensity PA</a:t>
            </a:r>
          </a:p>
          <a:p>
            <a:pPr marL="342900" indent="-342900" eaLnBrk="0" hangingPunct="0">
              <a:spcBef>
                <a:spcPct val="20000"/>
              </a:spcBef>
              <a:buFont typeface="Arial" charset="0"/>
              <a:buChar char="•"/>
              <a:defRPr/>
            </a:pPr>
            <a:r>
              <a:rPr kumimoji="0" lang="en-US" altLang="zh-TW" sz="4900" dirty="0">
                <a:solidFill>
                  <a:schemeClr val="tx1">
                    <a:lumMod val="65000"/>
                    <a:lumOff val="35000"/>
                  </a:schemeClr>
                </a:solidFill>
                <a:latin typeface="+mn-lt"/>
                <a:ea typeface="+mn-ea"/>
              </a:rPr>
              <a:t>For diabetic patients with &lt;10% risk of coronary event over a 10-year period, exercise testing may NOT be necessary before engaging in low to moderate intensity PA</a:t>
            </a:r>
          </a:p>
          <a:p>
            <a:pPr marL="342900" indent="-342900" eaLnBrk="0" hangingPunct="0">
              <a:spcBef>
                <a:spcPct val="20000"/>
              </a:spcBef>
              <a:buFont typeface="Arial" charset="0"/>
              <a:buChar char="•"/>
              <a:defRPr/>
            </a:pPr>
            <a:endParaRPr kumimoji="0" lang="zh-TW" altLang="zh-TW" sz="3200" dirty="0">
              <a:solidFill>
                <a:schemeClr val="tx1">
                  <a:lumMod val="65000"/>
                  <a:lumOff val="35000"/>
                </a:schemeClr>
              </a:solidFill>
              <a:latin typeface="+mn-lt"/>
              <a:ea typeface="+mn-ea"/>
            </a:endParaRPr>
          </a:p>
        </p:txBody>
      </p:sp>
      <p:sp>
        <p:nvSpPr>
          <p:cNvPr id="6" name="Slide Number Placeholder 5"/>
          <p:cNvSpPr>
            <a:spLocks noGrp="1"/>
          </p:cNvSpPr>
          <p:nvPr>
            <p:ph type="sldNum" sz="quarter" idx="10"/>
          </p:nvPr>
        </p:nvSpPr>
        <p:spPr/>
        <p:txBody>
          <a:bodyPr/>
          <a:lstStyle/>
          <a:p>
            <a:pPr>
              <a:defRPr/>
            </a:pPr>
            <a:fld id="{D7D0923B-50D0-446A-B85D-B3487ECD9DE9}" type="slidenum">
              <a:rPr lang="zh-TW" altLang="en-US" smtClean="0"/>
              <a:pPr>
                <a:defRPr/>
              </a:pPr>
              <a:t>39</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1341438"/>
            <a:ext cx="8229600" cy="935037"/>
          </a:xfrm>
        </p:spPr>
        <p:txBody>
          <a:bodyPr/>
          <a:lstStyle/>
          <a:p>
            <a:pPr eaLnBrk="1" hangingPunct="1"/>
            <a:r>
              <a:rPr lang="en-US" altLang="zh-TW" smtClean="0"/>
              <a:t>About this Certificate Course</a:t>
            </a:r>
            <a:endParaRPr lang="zh-TW" altLang="en-US" smtClean="0"/>
          </a:p>
        </p:txBody>
      </p:sp>
      <p:sp>
        <p:nvSpPr>
          <p:cNvPr id="3" name="Content Placeholder 2"/>
          <p:cNvSpPr>
            <a:spLocks noGrp="1"/>
          </p:cNvSpPr>
          <p:nvPr>
            <p:ph idx="1"/>
          </p:nvPr>
        </p:nvSpPr>
        <p:spPr>
          <a:xfrm>
            <a:off x="457200" y="2420938"/>
            <a:ext cx="8147050" cy="3744912"/>
          </a:xfrm>
        </p:spPr>
        <p:txBody>
          <a:bodyPr rtlCol="0">
            <a:normAutofit fontScale="92500" lnSpcReduction="20000"/>
          </a:bodyPr>
          <a:lstStyle/>
          <a:p>
            <a:pPr eaLnBrk="1" fontAlgn="auto" hangingPunct="1">
              <a:spcAft>
                <a:spcPts val="0"/>
              </a:spcAft>
              <a:buFont typeface="Arial" pitchFamily="34" charset="0"/>
              <a:buChar char="•"/>
              <a:defRPr/>
            </a:pPr>
            <a:r>
              <a:rPr lang="en-US" altLang="zh-TW" sz="2800" dirty="0" smtClean="0"/>
              <a:t>Objectives:</a:t>
            </a:r>
          </a:p>
          <a:p>
            <a:pPr lvl="1">
              <a:defRPr/>
            </a:pPr>
            <a:r>
              <a:rPr lang="en-US" altLang="zh-TW" sz="2600" dirty="0" smtClean="0"/>
              <a:t>Empowers participating doctors with knowledge and technique of prescribing exercise to patients</a:t>
            </a:r>
          </a:p>
          <a:p>
            <a:pPr lvl="1">
              <a:defRPr/>
            </a:pPr>
            <a:r>
              <a:rPr lang="en-US" altLang="zh-TW" sz="2600" dirty="0" smtClean="0"/>
              <a:t>Hope that growing numbers of citizens will be engaged in increasing and regular physical activities.</a:t>
            </a:r>
          </a:p>
          <a:p>
            <a:pPr eaLnBrk="1" fontAlgn="auto" hangingPunct="1">
              <a:spcAft>
                <a:spcPts val="0"/>
              </a:spcAft>
              <a:buFont typeface="Arial" pitchFamily="34" charset="0"/>
              <a:buChar char="•"/>
              <a:defRPr/>
            </a:pPr>
            <a:r>
              <a:rPr lang="en-US" altLang="zh-TW" sz="2800" dirty="0" smtClean="0"/>
              <a:t>Format: 4 lectures + 1 optional practicum session</a:t>
            </a:r>
          </a:p>
          <a:p>
            <a:pPr eaLnBrk="1" fontAlgn="auto" hangingPunct="1">
              <a:spcAft>
                <a:spcPts val="0"/>
              </a:spcAft>
              <a:buFont typeface="Arial" pitchFamily="34" charset="0"/>
              <a:buChar char="•"/>
              <a:defRPr/>
            </a:pPr>
            <a:r>
              <a:rPr lang="en-US" altLang="zh-TW" sz="2800" dirty="0" smtClean="0"/>
              <a:t>“Certificate of attendance” will be issued to registrants with </a:t>
            </a:r>
            <a:r>
              <a:rPr lang="en-US" altLang="zh-TW" sz="2800" u="sng" baseline="18000" dirty="0" smtClean="0"/>
              <a:t>&gt;</a:t>
            </a:r>
            <a:r>
              <a:rPr lang="en-US" altLang="zh-TW" sz="2800" dirty="0" smtClean="0"/>
              <a:t> 75% attendance among 4 lectures; while  “certificate of achievement” will be issued to those who attended the practicum as well.</a:t>
            </a:r>
            <a:endParaRPr lang="zh-TW" altLang="en-US" sz="2800" dirty="0" smtClean="0"/>
          </a:p>
        </p:txBody>
      </p:sp>
      <p:sp>
        <p:nvSpPr>
          <p:cNvPr id="4" name="Slide Number Placeholder 3"/>
          <p:cNvSpPr>
            <a:spLocks noGrp="1"/>
          </p:cNvSpPr>
          <p:nvPr>
            <p:ph type="sldNum" sz="quarter" idx="10"/>
          </p:nvPr>
        </p:nvSpPr>
        <p:spPr/>
        <p:txBody>
          <a:bodyPr/>
          <a:lstStyle/>
          <a:p>
            <a:pPr>
              <a:defRPr/>
            </a:pPr>
            <a:fld id="{81E1BCE7-E95C-4658-A30E-89BFA8DAA02D}" type="slidenum">
              <a:rPr lang="zh-TW" altLang="en-US" smtClean="0"/>
              <a:pPr>
                <a:defRPr/>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1438"/>
            <a:ext cx="8229600" cy="935037"/>
          </a:xfrm>
        </p:spPr>
        <p:txBody>
          <a:bodyPr>
            <a:normAutofit fontScale="90000"/>
          </a:bodyPr>
          <a:lstStyle/>
          <a:p>
            <a:pPr>
              <a:defRPr/>
            </a:pPr>
            <a:r>
              <a:rPr lang="en-US" altLang="zh-TW" dirty="0" smtClean="0"/>
              <a:t>Availability of Exercise Testing, Supervision or Monitoring in HK</a:t>
            </a:r>
            <a:endParaRPr lang="zh-TW" altLang="en-US" dirty="0"/>
          </a:p>
        </p:txBody>
      </p:sp>
      <p:sp>
        <p:nvSpPr>
          <p:cNvPr id="3" name="Content Placeholder 2"/>
          <p:cNvSpPr>
            <a:spLocks noGrp="1"/>
          </p:cNvSpPr>
          <p:nvPr>
            <p:ph idx="1"/>
          </p:nvPr>
        </p:nvSpPr>
        <p:spPr>
          <a:xfrm>
            <a:off x="457200" y="2420938"/>
            <a:ext cx="8229600" cy="3744912"/>
          </a:xfrm>
        </p:spPr>
        <p:txBody>
          <a:bodyPr/>
          <a:lstStyle/>
          <a:p>
            <a:pPr>
              <a:defRPr/>
            </a:pPr>
            <a:r>
              <a:rPr lang="en-US" altLang="zh-TW" dirty="0" smtClean="0"/>
              <a:t>Common interests for some health care specialties:</a:t>
            </a:r>
          </a:p>
          <a:p>
            <a:pPr lvl="1">
              <a:defRPr/>
            </a:pPr>
            <a:r>
              <a:rPr lang="en-US" altLang="zh-TW" dirty="0" smtClean="0"/>
              <a:t>Cardiology</a:t>
            </a:r>
          </a:p>
          <a:p>
            <a:pPr lvl="1">
              <a:defRPr/>
            </a:pPr>
            <a:r>
              <a:rPr lang="en-US" altLang="zh-TW" dirty="0" smtClean="0"/>
              <a:t>Respiratory Medicine</a:t>
            </a:r>
          </a:p>
          <a:p>
            <a:pPr lvl="1">
              <a:defRPr/>
            </a:pPr>
            <a:r>
              <a:rPr lang="en-US" altLang="zh-TW" dirty="0" smtClean="0"/>
              <a:t>Physiotherapy</a:t>
            </a:r>
          </a:p>
          <a:p>
            <a:pPr lvl="1">
              <a:defRPr/>
            </a:pPr>
            <a:r>
              <a:rPr lang="en-US" altLang="zh-TW" dirty="0" smtClean="0"/>
              <a:t>Sports Medicine</a:t>
            </a:r>
          </a:p>
          <a:p>
            <a:pPr>
              <a:defRPr/>
            </a:pPr>
            <a:r>
              <a:rPr lang="en-US" altLang="zh-TW" dirty="0" smtClean="0"/>
              <a:t>A/V in Both Public and Private Sectors</a:t>
            </a:r>
            <a:endParaRPr lang="zh-TW" altLang="en-US" dirty="0" smtClean="0"/>
          </a:p>
          <a:p>
            <a:pPr>
              <a:defRPr/>
            </a:pPr>
            <a:endParaRPr lang="zh-TW" altLang="en-US" dirty="0"/>
          </a:p>
        </p:txBody>
      </p:sp>
      <p:sp>
        <p:nvSpPr>
          <p:cNvPr id="4" name="Slide Number Placeholder 3"/>
          <p:cNvSpPr>
            <a:spLocks noGrp="1"/>
          </p:cNvSpPr>
          <p:nvPr>
            <p:ph type="sldNum" sz="quarter" idx="10"/>
          </p:nvPr>
        </p:nvSpPr>
        <p:spPr/>
        <p:txBody>
          <a:bodyPr/>
          <a:lstStyle/>
          <a:p>
            <a:pPr>
              <a:defRPr/>
            </a:pPr>
            <a:fld id="{0DAA059A-2B64-4FBE-BB09-31C185A240BB}" type="slidenum">
              <a:rPr lang="zh-TW" altLang="en-US" smtClean="0"/>
              <a:pPr>
                <a:defRPr/>
              </a:pPr>
              <a:t>40</a:t>
            </a:fld>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ctrTitle"/>
          </p:nvPr>
        </p:nvSpPr>
        <p:spPr/>
        <p:txBody>
          <a:bodyPr/>
          <a:lstStyle/>
          <a:p>
            <a:r>
              <a:rPr lang="en-US" altLang="zh-HK" smtClean="0">
                <a:solidFill>
                  <a:schemeClr val="tx2"/>
                </a:solidFill>
                <a:latin typeface="Impact" pitchFamily="34" charset="0"/>
              </a:rPr>
              <a:t>Exercise-related Musculoskeletal Injury</a:t>
            </a:r>
            <a:endParaRPr lang="zh-HK" altLang="en-US" smtClean="0"/>
          </a:p>
        </p:txBody>
      </p:sp>
      <p:sp>
        <p:nvSpPr>
          <p:cNvPr id="5" name="Subtitle 4"/>
          <p:cNvSpPr>
            <a:spLocks noGrp="1"/>
          </p:cNvSpPr>
          <p:nvPr>
            <p:ph type="subTitle" idx="1"/>
          </p:nvPr>
        </p:nvSpPr>
        <p:spPr/>
        <p:txBody>
          <a:bodyPr/>
          <a:lstStyle/>
          <a:p>
            <a:pPr>
              <a:defRPr/>
            </a:pPr>
            <a:endParaRPr lang="en-US" altLang="zh-HK"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457200" y="1125538"/>
            <a:ext cx="8229600" cy="935037"/>
          </a:xfrm>
        </p:spPr>
        <p:txBody>
          <a:bodyPr/>
          <a:lstStyle/>
          <a:p>
            <a:pPr algn="l" eaLnBrk="1" hangingPunct="1"/>
            <a:r>
              <a:rPr lang="en-US" altLang="zh-TW" sz="3900" b="1" smtClean="0">
                <a:solidFill>
                  <a:schemeClr val="tx2"/>
                </a:solidFill>
              </a:rPr>
              <a:t>Know the benefits of PA…</a:t>
            </a:r>
            <a:endParaRPr lang="zh-TW" altLang="en-US" sz="3900" b="1" smtClean="0">
              <a:solidFill>
                <a:schemeClr val="tx2"/>
              </a:solidFill>
            </a:endParaRPr>
          </a:p>
        </p:txBody>
      </p:sp>
      <p:sp>
        <p:nvSpPr>
          <p:cNvPr id="3" name="Content Placeholder 2"/>
          <p:cNvSpPr>
            <a:spLocks noGrp="1"/>
          </p:cNvSpPr>
          <p:nvPr>
            <p:ph sz="half" idx="1"/>
          </p:nvPr>
        </p:nvSpPr>
        <p:spPr>
          <a:xfrm>
            <a:off x="457200" y="2112963"/>
            <a:ext cx="4038600" cy="4032250"/>
          </a:xfrm>
        </p:spPr>
        <p:txBody>
          <a:bodyPr>
            <a:noAutofit/>
          </a:bodyPr>
          <a:lstStyle/>
          <a:p>
            <a:pPr>
              <a:buFont typeface="Arial" charset="0"/>
              <a:buNone/>
              <a:defRPr/>
            </a:pPr>
            <a:r>
              <a:rPr lang="en-US" altLang="zh-TW" sz="2000" b="1" dirty="0" smtClean="0">
                <a:solidFill>
                  <a:schemeClr val="tx1">
                    <a:lumMod val="65000"/>
                    <a:lumOff val="35000"/>
                  </a:schemeClr>
                </a:solidFill>
              </a:rPr>
              <a:t>Strong Evidence</a:t>
            </a:r>
          </a:p>
          <a:p>
            <a:pPr>
              <a:defRPr/>
            </a:pPr>
            <a:r>
              <a:rPr lang="en-US" altLang="zh-TW" sz="1800" dirty="0" smtClean="0">
                <a:solidFill>
                  <a:schemeClr val="tx1">
                    <a:lumMod val="65000"/>
                    <a:lumOff val="35000"/>
                  </a:schemeClr>
                </a:solidFill>
              </a:rPr>
              <a:t>Lower risk of premature death</a:t>
            </a:r>
          </a:p>
          <a:p>
            <a:pPr>
              <a:defRPr/>
            </a:pPr>
            <a:r>
              <a:rPr lang="en-US" altLang="zh-TW" sz="1800" dirty="0" smtClean="0">
                <a:solidFill>
                  <a:schemeClr val="tx1">
                    <a:lumMod val="65000"/>
                    <a:lumOff val="35000"/>
                  </a:schemeClr>
                </a:solidFill>
              </a:rPr>
              <a:t>Lower risk of CHD, stroke</a:t>
            </a:r>
          </a:p>
          <a:p>
            <a:pPr>
              <a:defRPr/>
            </a:pPr>
            <a:r>
              <a:rPr lang="en-US" altLang="zh-TW" sz="1800" dirty="0" smtClean="0">
                <a:solidFill>
                  <a:schemeClr val="tx1">
                    <a:lumMod val="65000"/>
                    <a:lumOff val="35000"/>
                  </a:schemeClr>
                </a:solidFill>
              </a:rPr>
              <a:t>Lower risk of type 2 diabetes &amp; High BP</a:t>
            </a:r>
          </a:p>
          <a:p>
            <a:pPr>
              <a:defRPr/>
            </a:pPr>
            <a:r>
              <a:rPr lang="en-US" altLang="zh-TW" sz="1800" dirty="0" smtClean="0">
                <a:solidFill>
                  <a:schemeClr val="tx1">
                    <a:lumMod val="65000"/>
                    <a:lumOff val="35000"/>
                  </a:schemeClr>
                </a:solidFill>
              </a:rPr>
              <a:t>Lower risk of adverse blood lipid &amp; metabolic syndrome</a:t>
            </a:r>
          </a:p>
          <a:p>
            <a:pPr>
              <a:defRPr/>
            </a:pPr>
            <a:r>
              <a:rPr lang="en-US" altLang="zh-TW" sz="1800" dirty="0" smtClean="0">
                <a:solidFill>
                  <a:schemeClr val="tx1">
                    <a:lumMod val="65000"/>
                    <a:lumOff val="35000"/>
                  </a:schemeClr>
                </a:solidFill>
              </a:rPr>
              <a:t>Lower risk of colon &amp; breast cancer</a:t>
            </a:r>
          </a:p>
          <a:p>
            <a:pPr>
              <a:defRPr/>
            </a:pPr>
            <a:r>
              <a:rPr lang="en-US" altLang="zh-TW" sz="1800" dirty="0" smtClean="0">
                <a:solidFill>
                  <a:schemeClr val="tx1">
                    <a:lumMod val="65000"/>
                    <a:lumOff val="35000"/>
                  </a:schemeClr>
                </a:solidFill>
              </a:rPr>
              <a:t>Weight loss &amp; Prevention of weight gain </a:t>
            </a:r>
          </a:p>
          <a:p>
            <a:pPr>
              <a:defRPr/>
            </a:pPr>
            <a:r>
              <a:rPr lang="en-US" altLang="zh-TW" sz="1800" dirty="0" smtClean="0">
                <a:solidFill>
                  <a:schemeClr val="tx1">
                    <a:lumMod val="65000"/>
                    <a:lumOff val="35000"/>
                  </a:schemeClr>
                </a:solidFill>
              </a:rPr>
              <a:t>Prevention of falls</a:t>
            </a:r>
          </a:p>
          <a:p>
            <a:pPr>
              <a:defRPr/>
            </a:pPr>
            <a:r>
              <a:rPr lang="en-US" altLang="zh-TW" sz="1800" dirty="0" smtClean="0">
                <a:solidFill>
                  <a:schemeClr val="tx1">
                    <a:lumMod val="65000"/>
                    <a:lumOff val="35000"/>
                  </a:schemeClr>
                </a:solidFill>
              </a:rPr>
              <a:t>Reduced depression</a:t>
            </a:r>
          </a:p>
          <a:p>
            <a:pPr>
              <a:defRPr/>
            </a:pPr>
            <a:r>
              <a:rPr lang="en-US" altLang="zh-TW" sz="1800" dirty="0" smtClean="0">
                <a:solidFill>
                  <a:schemeClr val="tx1">
                    <a:lumMod val="65000"/>
                    <a:lumOff val="35000"/>
                  </a:schemeClr>
                </a:solidFill>
              </a:rPr>
              <a:t>Better cognitive function</a:t>
            </a:r>
          </a:p>
          <a:p>
            <a:pPr>
              <a:defRPr/>
            </a:pPr>
            <a:endParaRPr lang="zh-TW" altLang="en-US" dirty="0"/>
          </a:p>
        </p:txBody>
      </p:sp>
      <p:sp>
        <p:nvSpPr>
          <p:cNvPr id="5" name="Content Placeholder 4"/>
          <p:cNvSpPr>
            <a:spLocks noGrp="1"/>
          </p:cNvSpPr>
          <p:nvPr>
            <p:ph sz="half" idx="2"/>
          </p:nvPr>
        </p:nvSpPr>
        <p:spPr>
          <a:xfrm>
            <a:off x="4648200" y="2133600"/>
            <a:ext cx="4038600" cy="4032250"/>
          </a:xfrm>
        </p:spPr>
        <p:txBody>
          <a:bodyPr>
            <a:normAutofit fontScale="92500" lnSpcReduction="10000"/>
          </a:bodyPr>
          <a:lstStyle/>
          <a:p>
            <a:pPr>
              <a:buFont typeface="Arial" charset="0"/>
              <a:buNone/>
              <a:defRPr/>
            </a:pPr>
            <a:r>
              <a:rPr lang="en-US" altLang="zh-TW" sz="2200" b="1" dirty="0" smtClean="0">
                <a:solidFill>
                  <a:schemeClr val="tx1">
                    <a:lumMod val="65000"/>
                    <a:lumOff val="35000"/>
                  </a:schemeClr>
                </a:solidFill>
              </a:rPr>
              <a:t>Moderate to strong Evidence</a:t>
            </a:r>
          </a:p>
          <a:p>
            <a:pPr>
              <a:defRPr/>
            </a:pPr>
            <a:r>
              <a:rPr lang="en-US" altLang="zh-TW" sz="1900" dirty="0" smtClean="0">
                <a:solidFill>
                  <a:schemeClr val="tx1">
                    <a:lumMod val="65000"/>
                    <a:lumOff val="35000"/>
                  </a:schemeClr>
                </a:solidFill>
              </a:rPr>
              <a:t>Better functional health (for older adults)</a:t>
            </a:r>
          </a:p>
          <a:p>
            <a:pPr>
              <a:defRPr/>
            </a:pPr>
            <a:r>
              <a:rPr lang="en-US" altLang="zh-TW" sz="1900" dirty="0" smtClean="0">
                <a:solidFill>
                  <a:schemeClr val="tx1">
                    <a:lumMod val="65000"/>
                    <a:lumOff val="35000"/>
                  </a:schemeClr>
                </a:solidFill>
              </a:rPr>
              <a:t>Reduced abdominal obesity</a:t>
            </a:r>
          </a:p>
          <a:p>
            <a:pPr>
              <a:buFont typeface="Arial" charset="0"/>
              <a:buNone/>
              <a:defRPr/>
            </a:pPr>
            <a:r>
              <a:rPr lang="en-US" altLang="zh-TW" sz="2200" b="1" dirty="0" smtClean="0">
                <a:solidFill>
                  <a:schemeClr val="tx1">
                    <a:lumMod val="65000"/>
                    <a:lumOff val="35000"/>
                  </a:schemeClr>
                </a:solidFill>
              </a:rPr>
              <a:t>Moderate Evidence</a:t>
            </a:r>
          </a:p>
          <a:p>
            <a:pPr>
              <a:defRPr/>
            </a:pPr>
            <a:r>
              <a:rPr lang="en-US" altLang="zh-TW" sz="1900" dirty="0" smtClean="0">
                <a:solidFill>
                  <a:schemeClr val="tx1">
                    <a:lumMod val="65000"/>
                    <a:lumOff val="35000"/>
                  </a:schemeClr>
                </a:solidFill>
              </a:rPr>
              <a:t>Reduced symptoms of depression</a:t>
            </a:r>
          </a:p>
          <a:p>
            <a:pPr>
              <a:defRPr/>
            </a:pPr>
            <a:r>
              <a:rPr lang="en-US" altLang="zh-TW" sz="1900" dirty="0" smtClean="0">
                <a:solidFill>
                  <a:schemeClr val="tx1">
                    <a:lumMod val="65000"/>
                    <a:lumOff val="35000"/>
                  </a:schemeClr>
                </a:solidFill>
              </a:rPr>
              <a:t>Lower risk of hip fracture</a:t>
            </a:r>
          </a:p>
          <a:p>
            <a:pPr>
              <a:defRPr/>
            </a:pPr>
            <a:r>
              <a:rPr lang="en-US" altLang="zh-TW" sz="1900" dirty="0" smtClean="0">
                <a:solidFill>
                  <a:schemeClr val="tx1">
                    <a:lumMod val="65000"/>
                    <a:lumOff val="35000"/>
                  </a:schemeClr>
                </a:solidFill>
              </a:rPr>
              <a:t>Lower risk of lung cancer</a:t>
            </a:r>
          </a:p>
          <a:p>
            <a:pPr>
              <a:defRPr/>
            </a:pPr>
            <a:r>
              <a:rPr lang="en-US" altLang="zh-TW" sz="1900" dirty="0" smtClean="0">
                <a:solidFill>
                  <a:schemeClr val="tx1">
                    <a:lumMod val="65000"/>
                    <a:lumOff val="35000"/>
                  </a:schemeClr>
                </a:solidFill>
              </a:rPr>
              <a:t>Lower risk of endometrial cancer</a:t>
            </a:r>
          </a:p>
          <a:p>
            <a:pPr>
              <a:defRPr/>
            </a:pPr>
            <a:r>
              <a:rPr lang="en-US" altLang="zh-TW" sz="1900" dirty="0" smtClean="0">
                <a:solidFill>
                  <a:schemeClr val="tx1">
                    <a:lumMod val="65000"/>
                    <a:lumOff val="35000"/>
                  </a:schemeClr>
                </a:solidFill>
              </a:rPr>
              <a:t>Weight maintenance after weight loss</a:t>
            </a:r>
          </a:p>
          <a:p>
            <a:pPr>
              <a:defRPr/>
            </a:pPr>
            <a:r>
              <a:rPr lang="en-US" altLang="zh-TW" sz="1900" dirty="0" smtClean="0">
                <a:solidFill>
                  <a:schemeClr val="tx1">
                    <a:lumMod val="65000"/>
                    <a:lumOff val="35000"/>
                  </a:schemeClr>
                </a:solidFill>
              </a:rPr>
              <a:t>Increased bone density</a:t>
            </a:r>
          </a:p>
          <a:p>
            <a:pPr>
              <a:defRPr/>
            </a:pPr>
            <a:r>
              <a:rPr lang="en-US" altLang="zh-TW" sz="1900" dirty="0" smtClean="0">
                <a:solidFill>
                  <a:schemeClr val="tx1">
                    <a:lumMod val="65000"/>
                    <a:lumOff val="35000"/>
                  </a:schemeClr>
                </a:solidFill>
              </a:rPr>
              <a:t>Improved sleep quality </a:t>
            </a:r>
          </a:p>
          <a:p>
            <a:pPr>
              <a:defRPr/>
            </a:pPr>
            <a:endParaRPr lang="zh-TW" altLang="en-US" dirty="0"/>
          </a:p>
        </p:txBody>
      </p:sp>
      <p:sp>
        <p:nvSpPr>
          <p:cNvPr id="6" name="Slide Number Placeholder 5"/>
          <p:cNvSpPr>
            <a:spLocks noGrp="1"/>
          </p:cNvSpPr>
          <p:nvPr>
            <p:ph type="sldNum" sz="quarter" idx="10"/>
          </p:nvPr>
        </p:nvSpPr>
        <p:spPr/>
        <p:txBody>
          <a:bodyPr/>
          <a:lstStyle/>
          <a:p>
            <a:pPr>
              <a:defRPr/>
            </a:pPr>
            <a:fld id="{C467CA47-E2E8-4C07-932B-4A628B4AF24E}" type="slidenum">
              <a:rPr lang="zh-TW" altLang="en-US" smtClean="0"/>
              <a:pPr>
                <a:defRPr/>
              </a:pPr>
              <a:t>42</a:t>
            </a:fld>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8313" y="1341438"/>
            <a:ext cx="8229600" cy="935037"/>
          </a:xfrm>
        </p:spPr>
        <p:txBody>
          <a:bodyPr/>
          <a:lstStyle/>
          <a:p>
            <a:pPr eaLnBrk="1" hangingPunct="1"/>
            <a:r>
              <a:rPr lang="en-US" altLang="zh-HK" sz="3900" smtClean="0"/>
              <a:t>Exercise-related Musculoskeletal Injury</a:t>
            </a:r>
            <a:endParaRPr lang="zh-HK" altLang="en-US" sz="3900" smtClean="0"/>
          </a:p>
        </p:txBody>
      </p:sp>
      <p:sp>
        <p:nvSpPr>
          <p:cNvPr id="3" name="Content Placeholder 2"/>
          <p:cNvSpPr>
            <a:spLocks noGrp="1"/>
          </p:cNvSpPr>
          <p:nvPr>
            <p:ph idx="1"/>
          </p:nvPr>
        </p:nvSpPr>
        <p:spPr>
          <a:xfrm>
            <a:off x="457200" y="2420938"/>
            <a:ext cx="8229600" cy="3744912"/>
          </a:xfrm>
        </p:spPr>
        <p:txBody>
          <a:bodyPr/>
          <a:lstStyle/>
          <a:p>
            <a:pPr eaLnBrk="1" hangingPunct="1">
              <a:defRPr/>
            </a:pPr>
            <a:r>
              <a:rPr lang="en-US" altLang="zh-HK" sz="3000" dirty="0"/>
              <a:t>Overall, the benefits of being physically active outweigh the potential </a:t>
            </a:r>
            <a:r>
              <a:rPr lang="en-US" altLang="zh-HK" sz="3000" dirty="0" smtClean="0"/>
              <a:t>harms</a:t>
            </a:r>
          </a:p>
          <a:p>
            <a:pPr eaLnBrk="1" hangingPunct="1">
              <a:defRPr/>
            </a:pPr>
            <a:r>
              <a:rPr lang="en-US" altLang="zh-HK" sz="3000" dirty="0"/>
              <a:t>Both physical fitness and total amount of exercise affect risk of musculoskeletal </a:t>
            </a:r>
            <a:r>
              <a:rPr lang="en-US" altLang="zh-HK" sz="3000" dirty="0" smtClean="0"/>
              <a:t>injuries</a:t>
            </a:r>
          </a:p>
          <a:p>
            <a:pPr eaLnBrk="1" hangingPunct="1">
              <a:defRPr/>
            </a:pPr>
            <a:r>
              <a:rPr lang="en-US" altLang="zh-HK" sz="3000" dirty="0" smtClean="0"/>
              <a:t>The dose-injury relationship for specific </a:t>
            </a:r>
            <a:r>
              <a:rPr lang="en-US" altLang="zh-HK" sz="3000" dirty="0"/>
              <a:t>activities is unknown and likely differs by activity and individual </a:t>
            </a:r>
            <a:r>
              <a:rPr lang="en-US" altLang="zh-HK" sz="3000" dirty="0" smtClean="0"/>
              <a:t>anatomic and </a:t>
            </a:r>
            <a:r>
              <a:rPr lang="en-US" altLang="zh-HK" sz="3000" dirty="0" err="1" smtClean="0"/>
              <a:t>behavioural</a:t>
            </a:r>
            <a:r>
              <a:rPr lang="en-US" altLang="zh-HK" sz="3000" dirty="0" smtClean="0"/>
              <a:t> </a:t>
            </a:r>
            <a:r>
              <a:rPr lang="en-US" altLang="zh-HK" sz="3000" dirty="0"/>
              <a:t>characteristics </a:t>
            </a:r>
          </a:p>
          <a:p>
            <a:pPr eaLnBrk="1" hangingPunct="1">
              <a:defRPr/>
            </a:pPr>
            <a:endParaRPr lang="zh-HK" altLang="en-US" dirty="0"/>
          </a:p>
        </p:txBody>
      </p:sp>
      <p:sp>
        <p:nvSpPr>
          <p:cNvPr id="4" name="Slide Number Placeholder 3"/>
          <p:cNvSpPr>
            <a:spLocks noGrp="1"/>
          </p:cNvSpPr>
          <p:nvPr>
            <p:ph type="sldNum" sz="quarter" idx="10"/>
          </p:nvPr>
        </p:nvSpPr>
        <p:spPr/>
        <p:txBody>
          <a:bodyPr/>
          <a:lstStyle/>
          <a:p>
            <a:pPr>
              <a:defRPr/>
            </a:pPr>
            <a:fld id="{0756C89C-4485-4F34-93FF-FD2D6F29F3CF}" type="slidenum">
              <a:rPr lang="zh-TW" altLang="en-US" smtClean="0"/>
              <a:pPr>
                <a:defRPr/>
              </a:pPr>
              <a:t>43</a:t>
            </a:fld>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1341438"/>
            <a:ext cx="8229600" cy="935037"/>
          </a:xfrm>
        </p:spPr>
        <p:txBody>
          <a:bodyPr/>
          <a:lstStyle/>
          <a:p>
            <a:r>
              <a:rPr lang="en-US" altLang="zh-TW" smtClean="0"/>
              <a:t>Continuum of Injury Risk</a:t>
            </a:r>
            <a:endParaRPr lang="zh-TW" altLang="en-US" smtClean="0"/>
          </a:p>
        </p:txBody>
      </p:sp>
      <p:pic>
        <p:nvPicPr>
          <p:cNvPr id="52227" name="Picture 2"/>
          <p:cNvPicPr>
            <a:picLocks noChangeAspect="1" noChangeArrowheads="1"/>
          </p:cNvPicPr>
          <p:nvPr/>
        </p:nvPicPr>
        <p:blipFill>
          <a:blip r:embed="rId3" cstate="print"/>
          <a:srcRect/>
          <a:stretch>
            <a:fillRect/>
          </a:stretch>
        </p:blipFill>
        <p:spPr bwMode="auto">
          <a:xfrm>
            <a:off x="971550" y="2205038"/>
            <a:ext cx="7421563" cy="396081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DDC64B1D-8752-4DEA-81BD-57D31FB5052F}" type="slidenum">
              <a:rPr lang="zh-TW" altLang="en-US" smtClean="0"/>
              <a:pPr>
                <a:defRPr/>
              </a:pPr>
              <a:t>44</a:t>
            </a:fld>
            <a:endParaRPr lang="zh-TW"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1341438"/>
            <a:ext cx="8229600" cy="935037"/>
          </a:xfrm>
        </p:spPr>
        <p:txBody>
          <a:bodyPr/>
          <a:lstStyle/>
          <a:p>
            <a:pPr eaLnBrk="1" hangingPunct="1"/>
            <a:r>
              <a:rPr lang="en-US" altLang="zh-HK" sz="4200" smtClean="0"/>
              <a:t>Reminders for Safe Physical Activity</a:t>
            </a:r>
            <a:endParaRPr lang="zh-HK" altLang="en-US" sz="4200" smtClean="0"/>
          </a:p>
        </p:txBody>
      </p:sp>
      <p:sp>
        <p:nvSpPr>
          <p:cNvPr id="3" name="Content Placeholder 2"/>
          <p:cNvSpPr>
            <a:spLocks noGrp="1"/>
          </p:cNvSpPr>
          <p:nvPr>
            <p:ph idx="1"/>
          </p:nvPr>
        </p:nvSpPr>
        <p:spPr>
          <a:xfrm>
            <a:off x="457200" y="2420938"/>
            <a:ext cx="8229600" cy="3744912"/>
          </a:xfrm>
        </p:spPr>
        <p:txBody>
          <a:bodyPr/>
          <a:lstStyle/>
          <a:p>
            <a:pPr eaLnBrk="1" hangingPunct="1">
              <a:defRPr/>
            </a:pPr>
            <a:r>
              <a:rPr lang="en-US" altLang="zh-HK" sz="2300" dirty="0" smtClean="0"/>
              <a:t>Do types </a:t>
            </a:r>
            <a:r>
              <a:rPr lang="en-US" altLang="zh-HK" sz="2300" dirty="0"/>
              <a:t>of physical activity that are appropriate for </a:t>
            </a:r>
            <a:r>
              <a:rPr lang="en-US" altLang="zh-HK" sz="2300" dirty="0" smtClean="0"/>
              <a:t>current fitness level </a:t>
            </a:r>
            <a:r>
              <a:rPr lang="en-US" altLang="zh-HK" sz="2300" dirty="0"/>
              <a:t>and health </a:t>
            </a:r>
            <a:r>
              <a:rPr lang="en-US" altLang="zh-HK" sz="2300" dirty="0" smtClean="0"/>
              <a:t>goals.</a:t>
            </a:r>
          </a:p>
          <a:p>
            <a:pPr eaLnBrk="1" hangingPunct="1">
              <a:defRPr/>
            </a:pPr>
            <a:r>
              <a:rPr lang="en-US" altLang="zh-HK" sz="2300" dirty="0" smtClean="0"/>
              <a:t>Increase </a:t>
            </a:r>
            <a:r>
              <a:rPr lang="en-US" altLang="zh-HK" sz="2300" dirty="0"/>
              <a:t>physical activity gradually over </a:t>
            </a:r>
            <a:r>
              <a:rPr lang="en-US" altLang="zh-HK" sz="2300" dirty="0" smtClean="0"/>
              <a:t>time. </a:t>
            </a:r>
            <a:br>
              <a:rPr lang="en-US" altLang="zh-HK" sz="2300" dirty="0" smtClean="0"/>
            </a:br>
            <a:r>
              <a:rPr lang="en-US" altLang="zh-HK" sz="2300" dirty="0" smtClean="0"/>
              <a:t>Inactive </a:t>
            </a:r>
            <a:r>
              <a:rPr lang="en-US" altLang="zh-HK" sz="2300" dirty="0"/>
              <a:t>people should “start low and go slow</a:t>
            </a:r>
            <a:r>
              <a:rPr lang="en-US" altLang="zh-HK" sz="2300" dirty="0" smtClean="0"/>
              <a:t>”.</a:t>
            </a:r>
            <a:endParaRPr lang="en-US" altLang="zh-HK" sz="2300" dirty="0"/>
          </a:p>
          <a:p>
            <a:pPr eaLnBrk="1" hangingPunct="1">
              <a:defRPr/>
            </a:pPr>
            <a:r>
              <a:rPr lang="en-US" altLang="zh-HK" sz="2300" dirty="0" smtClean="0"/>
              <a:t>Putting </a:t>
            </a:r>
            <a:r>
              <a:rPr lang="en-US" altLang="zh-HK" sz="2300" dirty="0"/>
              <a:t>on protective </a:t>
            </a:r>
            <a:r>
              <a:rPr lang="en-US" altLang="zh-HK" sz="2300" dirty="0" smtClean="0"/>
              <a:t>gear, </a:t>
            </a:r>
            <a:r>
              <a:rPr lang="en-US" altLang="zh-HK" sz="2300" dirty="0"/>
              <a:t>looking for safe environments, following rules and </a:t>
            </a:r>
            <a:r>
              <a:rPr lang="en-US" altLang="zh-HK" sz="2300" dirty="0" smtClean="0"/>
              <a:t> instructions</a:t>
            </a:r>
            <a:r>
              <a:rPr lang="en-US" altLang="zh-HK" sz="2300" dirty="0"/>
              <a:t>, </a:t>
            </a:r>
            <a:r>
              <a:rPr lang="en-US" altLang="zh-HK" sz="2300" dirty="0" smtClean="0"/>
              <a:t>and making </a:t>
            </a:r>
            <a:r>
              <a:rPr lang="en-US" altLang="zh-HK" sz="2300" dirty="0"/>
              <a:t>sensible choices about when, where, and how to be active. </a:t>
            </a:r>
            <a:endParaRPr lang="en-US" altLang="zh-HK" sz="2300" dirty="0" smtClean="0"/>
          </a:p>
          <a:p>
            <a:pPr eaLnBrk="1" hangingPunct="1">
              <a:defRPr/>
            </a:pPr>
            <a:r>
              <a:rPr lang="en-US" altLang="zh-HK" sz="2300" dirty="0" smtClean="0"/>
              <a:t>People </a:t>
            </a:r>
            <a:r>
              <a:rPr lang="en-US" altLang="zh-HK" sz="2300" dirty="0"/>
              <a:t>with chronic conditions and symptoms should consult </a:t>
            </a:r>
            <a:r>
              <a:rPr lang="en-US" altLang="zh-HK" sz="2300" dirty="0" smtClean="0"/>
              <a:t>family doctor </a:t>
            </a:r>
            <a:r>
              <a:rPr lang="en-US" altLang="zh-HK" sz="2300" dirty="0"/>
              <a:t>about the types and amounts of activity suited to their </a:t>
            </a:r>
            <a:r>
              <a:rPr lang="en-US" altLang="zh-HK" sz="2300" dirty="0" smtClean="0"/>
              <a:t>needs.</a:t>
            </a:r>
          </a:p>
        </p:txBody>
      </p:sp>
      <p:sp>
        <p:nvSpPr>
          <p:cNvPr id="4" name="Slide Number Placeholder 3"/>
          <p:cNvSpPr>
            <a:spLocks noGrp="1"/>
          </p:cNvSpPr>
          <p:nvPr>
            <p:ph type="sldNum" sz="quarter" idx="10"/>
          </p:nvPr>
        </p:nvSpPr>
        <p:spPr/>
        <p:txBody>
          <a:bodyPr/>
          <a:lstStyle/>
          <a:p>
            <a:pPr>
              <a:defRPr/>
            </a:pPr>
            <a:fld id="{C2624AA7-92EA-43D1-93EE-569A9C917679}" type="slidenum">
              <a:rPr lang="zh-TW" altLang="en-US" smtClean="0"/>
              <a:pPr>
                <a:defRPr/>
              </a:pPr>
              <a:t>45</a:t>
            </a:fld>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1341438"/>
            <a:ext cx="8229600" cy="935037"/>
          </a:xfrm>
        </p:spPr>
        <p:txBody>
          <a:bodyPr/>
          <a:lstStyle/>
          <a:p>
            <a:pPr eaLnBrk="1" hangingPunct="1"/>
            <a:r>
              <a:rPr lang="en-US" altLang="zh-HK" sz="3600" smtClean="0"/>
              <a:t>General Guidance on How to Increase Physical Activity</a:t>
            </a:r>
            <a:endParaRPr lang="zh-HK" altLang="en-US" sz="3600" smtClean="0"/>
          </a:p>
        </p:txBody>
      </p:sp>
      <p:pic>
        <p:nvPicPr>
          <p:cNvPr id="54275" name="Picture 2"/>
          <p:cNvPicPr>
            <a:picLocks noChangeAspect="1" noChangeArrowheads="1"/>
          </p:cNvPicPr>
          <p:nvPr/>
        </p:nvPicPr>
        <p:blipFill>
          <a:blip r:embed="rId3" cstate="print">
            <a:clrChange>
              <a:clrFrom>
                <a:srgbClr val="FFFFFF"/>
              </a:clrFrom>
              <a:clrTo>
                <a:srgbClr val="FFFFFF">
                  <a:alpha val="0"/>
                </a:srgbClr>
              </a:clrTo>
            </a:clrChange>
          </a:blip>
          <a:srcRect l="24063" t="24805" r="14687" b="23843"/>
          <a:stretch>
            <a:fillRect/>
          </a:stretch>
        </p:blipFill>
        <p:spPr bwMode="auto">
          <a:xfrm>
            <a:off x="1604963" y="2371725"/>
            <a:ext cx="6062662" cy="3959225"/>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6F4DCF41-B5CB-4F46-BD91-0F2C99BC18C9}" type="slidenum">
              <a:rPr lang="zh-TW" altLang="en-US" smtClean="0"/>
              <a:pPr>
                <a:defRPr/>
              </a:pPr>
              <a:t>46</a:t>
            </a:fld>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ctrTitle"/>
          </p:nvPr>
        </p:nvSpPr>
        <p:spPr/>
        <p:txBody>
          <a:bodyPr/>
          <a:lstStyle/>
          <a:p>
            <a:r>
              <a:rPr lang="en-US" altLang="zh-HK" smtClean="0">
                <a:solidFill>
                  <a:schemeClr val="tx2"/>
                </a:solidFill>
                <a:latin typeface="Impact" pitchFamily="34" charset="0"/>
              </a:rPr>
              <a:t>Overseas</a:t>
            </a:r>
            <a:br>
              <a:rPr lang="en-US" altLang="zh-HK" smtClean="0">
                <a:solidFill>
                  <a:schemeClr val="tx2"/>
                </a:solidFill>
                <a:latin typeface="Impact" pitchFamily="34" charset="0"/>
              </a:rPr>
            </a:br>
            <a:r>
              <a:rPr lang="en-US" altLang="zh-HK" smtClean="0">
                <a:solidFill>
                  <a:schemeClr val="tx2"/>
                </a:solidFill>
                <a:latin typeface="Impact" pitchFamily="34" charset="0"/>
              </a:rPr>
              <a:t>Guidelines/ Recommendations on Exercise</a:t>
            </a:r>
            <a:endParaRPr lang="zh-HK" altLang="en-US" smtClean="0"/>
          </a:p>
        </p:txBody>
      </p:sp>
      <p:sp>
        <p:nvSpPr>
          <p:cNvPr id="5" name="Subtitle 4"/>
          <p:cNvSpPr>
            <a:spLocks noGrp="1"/>
          </p:cNvSpPr>
          <p:nvPr>
            <p:ph type="subTitle" idx="1"/>
          </p:nvPr>
        </p:nvSpPr>
        <p:spPr/>
        <p:txBody>
          <a:bodyPr/>
          <a:lstStyle/>
          <a:p>
            <a:pPr>
              <a:defRPr/>
            </a:pPr>
            <a:endParaRPr lang="en-US" altLang="zh-HK" dirty="0" smtClean="0"/>
          </a:p>
          <a:p>
            <a:pPr>
              <a:defRPr/>
            </a:pPr>
            <a:endParaRPr lang="zh-HK"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1341438"/>
            <a:ext cx="8229600" cy="935037"/>
          </a:xfrm>
        </p:spPr>
        <p:txBody>
          <a:bodyPr/>
          <a:lstStyle/>
          <a:p>
            <a:r>
              <a:rPr lang="en-US" altLang="zh-HK" sz="4000" smtClean="0"/>
              <a:t>Guidelines/ Recommendations on Exercise</a:t>
            </a:r>
            <a:endParaRPr lang="zh-HK" altLang="en-US" sz="4000" smtClean="0"/>
          </a:p>
        </p:txBody>
      </p:sp>
      <p:sp>
        <p:nvSpPr>
          <p:cNvPr id="3" name="Content Placeholder 2"/>
          <p:cNvSpPr>
            <a:spLocks noGrp="1"/>
          </p:cNvSpPr>
          <p:nvPr>
            <p:ph idx="1"/>
          </p:nvPr>
        </p:nvSpPr>
        <p:spPr>
          <a:xfrm>
            <a:off x="457200" y="2420938"/>
            <a:ext cx="8218488" cy="3744912"/>
          </a:xfrm>
        </p:spPr>
        <p:txBody>
          <a:bodyPr/>
          <a:lstStyle/>
          <a:p>
            <a:pPr marL="514350" indent="-514350">
              <a:buFont typeface="+mj-lt"/>
              <a:buAutoNum type="arabicPeriod"/>
              <a:defRPr/>
            </a:pPr>
            <a:r>
              <a:rPr lang="en-US" altLang="zh-HK" sz="3000" b="1" dirty="0" smtClean="0"/>
              <a:t>WHO</a:t>
            </a:r>
            <a:r>
              <a:rPr lang="en-US" altLang="zh-HK" sz="3000" dirty="0" smtClean="0"/>
              <a:t>. </a:t>
            </a:r>
            <a:r>
              <a:rPr lang="en-US" altLang="zh-HK" sz="3000" dirty="0"/>
              <a:t>Global recommendations on physical activity for </a:t>
            </a:r>
            <a:r>
              <a:rPr lang="en-US" altLang="zh-HK" sz="3000" dirty="0" smtClean="0"/>
              <a:t>health 2010</a:t>
            </a:r>
          </a:p>
          <a:p>
            <a:pPr marL="514350" indent="-514350">
              <a:buFont typeface="+mj-lt"/>
              <a:buAutoNum type="arabicPeriod"/>
              <a:defRPr/>
            </a:pPr>
            <a:r>
              <a:rPr lang="en-US" altLang="zh-HK" sz="3000" b="1" dirty="0"/>
              <a:t>UK </a:t>
            </a:r>
            <a:r>
              <a:rPr lang="en-US" altLang="zh-HK" sz="3000" b="1" dirty="0" smtClean="0"/>
              <a:t>DH</a:t>
            </a:r>
            <a:r>
              <a:rPr lang="en-US" altLang="zh-HK" sz="3000" dirty="0" smtClean="0"/>
              <a:t>. UK </a:t>
            </a:r>
            <a:r>
              <a:rPr lang="en-US" altLang="zh-HK" sz="3000" dirty="0"/>
              <a:t>Physical Activity Guidelines </a:t>
            </a:r>
            <a:r>
              <a:rPr lang="en-US" altLang="zh-HK" sz="3000" dirty="0" smtClean="0"/>
              <a:t>2011</a:t>
            </a:r>
          </a:p>
          <a:p>
            <a:pPr marL="514350" indent="-514350">
              <a:buFont typeface="+mj-lt"/>
              <a:buAutoNum type="arabicPeriod"/>
              <a:defRPr/>
            </a:pPr>
            <a:r>
              <a:rPr lang="en-US" altLang="zh-HK" sz="3000" b="1" dirty="0"/>
              <a:t>ACSM</a:t>
            </a:r>
            <a:r>
              <a:rPr lang="en-US" altLang="zh-HK" sz="3000" dirty="0"/>
              <a:t>. ACSM's guidelines for exercise testing and prescription 2010 </a:t>
            </a:r>
            <a:endParaRPr lang="zh-HK" altLang="en-US" sz="3000" dirty="0"/>
          </a:p>
          <a:p>
            <a:pPr marL="514350" indent="-514350">
              <a:buFont typeface="+mj-lt"/>
              <a:buAutoNum type="arabicPeriod"/>
              <a:defRPr/>
            </a:pPr>
            <a:r>
              <a:rPr lang="en-US" altLang="zh-HK" sz="3000" b="1" dirty="0" smtClean="0"/>
              <a:t>US DHHS</a:t>
            </a:r>
            <a:r>
              <a:rPr lang="en-US" altLang="zh-HK" sz="3000" dirty="0" smtClean="0"/>
              <a:t>. Physical </a:t>
            </a:r>
            <a:r>
              <a:rPr lang="en-US" altLang="zh-HK" sz="3000" dirty="0"/>
              <a:t>Activity Guidelines Advisory Committee Report, </a:t>
            </a:r>
            <a:r>
              <a:rPr lang="en-US" altLang="zh-HK" sz="3000" dirty="0" smtClean="0"/>
              <a:t>2008</a:t>
            </a:r>
          </a:p>
        </p:txBody>
      </p:sp>
      <p:sp>
        <p:nvSpPr>
          <p:cNvPr id="4" name="Slide Number Placeholder 3"/>
          <p:cNvSpPr>
            <a:spLocks noGrp="1"/>
          </p:cNvSpPr>
          <p:nvPr>
            <p:ph type="sldNum" sz="quarter" idx="10"/>
          </p:nvPr>
        </p:nvSpPr>
        <p:spPr/>
        <p:txBody>
          <a:bodyPr/>
          <a:lstStyle/>
          <a:p>
            <a:pPr>
              <a:defRPr/>
            </a:pPr>
            <a:fld id="{A4D79AD0-69AE-48D5-A1C2-08EBA6ADF6C4}" type="slidenum">
              <a:rPr lang="zh-TW" altLang="en-US" smtClean="0"/>
              <a:pPr>
                <a:defRPr/>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ctrTitle"/>
          </p:nvPr>
        </p:nvSpPr>
        <p:spPr/>
        <p:txBody>
          <a:bodyPr/>
          <a:lstStyle/>
          <a:p>
            <a:r>
              <a:rPr lang="en-US" altLang="zh-HK" smtClean="0">
                <a:solidFill>
                  <a:schemeClr val="tx2"/>
                </a:solidFill>
                <a:latin typeface="Impact" pitchFamily="34" charset="0"/>
              </a:rPr>
              <a:t>Banned substances </a:t>
            </a:r>
            <a:br>
              <a:rPr lang="en-US" altLang="zh-HK" smtClean="0">
                <a:solidFill>
                  <a:schemeClr val="tx2"/>
                </a:solidFill>
                <a:latin typeface="Impact" pitchFamily="34" charset="0"/>
              </a:rPr>
            </a:br>
            <a:r>
              <a:rPr lang="en-US" altLang="zh-HK" smtClean="0">
                <a:solidFill>
                  <a:schemeClr val="tx2"/>
                </a:solidFill>
                <a:latin typeface="Impact" pitchFamily="34" charset="0"/>
              </a:rPr>
              <a:t>for </a:t>
            </a:r>
            <a:br>
              <a:rPr lang="en-US" altLang="zh-HK" smtClean="0">
                <a:solidFill>
                  <a:schemeClr val="tx2"/>
                </a:solidFill>
                <a:latin typeface="Impact" pitchFamily="34" charset="0"/>
              </a:rPr>
            </a:br>
            <a:r>
              <a:rPr lang="en-US" altLang="zh-HK" smtClean="0">
                <a:solidFill>
                  <a:schemeClr val="tx2"/>
                </a:solidFill>
                <a:latin typeface="Impact" pitchFamily="34" charset="0"/>
              </a:rPr>
              <a:t>Those who take part in sports</a:t>
            </a:r>
            <a:br>
              <a:rPr lang="en-US" altLang="zh-HK" smtClean="0">
                <a:solidFill>
                  <a:schemeClr val="tx2"/>
                </a:solidFill>
                <a:latin typeface="Impact" pitchFamily="34" charset="0"/>
              </a:rPr>
            </a:br>
            <a:r>
              <a:rPr lang="en-US" altLang="zh-HK" smtClean="0">
                <a:solidFill>
                  <a:schemeClr val="tx2"/>
                </a:solidFill>
                <a:latin typeface="Impact" pitchFamily="34" charset="0"/>
              </a:rPr>
              <a:t>(Athletes)</a:t>
            </a:r>
            <a:endParaRPr lang="zh-HK" altLang="en-US" smtClean="0"/>
          </a:p>
        </p:txBody>
      </p:sp>
      <p:sp>
        <p:nvSpPr>
          <p:cNvPr id="5" name="Subtitle 4"/>
          <p:cNvSpPr>
            <a:spLocks noGrp="1"/>
          </p:cNvSpPr>
          <p:nvPr>
            <p:ph type="subTitle" idx="1"/>
          </p:nvPr>
        </p:nvSpPr>
        <p:spPr/>
        <p:txBody>
          <a:bodyPr/>
          <a:lstStyle/>
          <a:p>
            <a:pPr>
              <a:defRPr/>
            </a:pPr>
            <a:endParaRPr lang="en-US" altLang="zh-HK" dirty="0" smtClean="0"/>
          </a:p>
          <a:p>
            <a:pPr>
              <a:defRPr/>
            </a:pPr>
            <a:endParaRPr lang="zh-HK"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1341438"/>
            <a:ext cx="8229600" cy="935037"/>
          </a:xfrm>
        </p:spPr>
        <p:txBody>
          <a:bodyPr/>
          <a:lstStyle/>
          <a:p>
            <a:r>
              <a:rPr lang="en-US" altLang="zh-TW" smtClean="0"/>
              <a:t>About this Certificate Course</a:t>
            </a:r>
            <a:endParaRPr lang="en-GB" altLang="zh-TW" smtClean="0"/>
          </a:p>
        </p:txBody>
      </p:sp>
      <p:sp>
        <p:nvSpPr>
          <p:cNvPr id="3" name="Content Placeholder 2"/>
          <p:cNvSpPr>
            <a:spLocks noGrp="1"/>
          </p:cNvSpPr>
          <p:nvPr>
            <p:ph idx="1"/>
          </p:nvPr>
        </p:nvSpPr>
        <p:spPr>
          <a:xfrm>
            <a:off x="468313" y="2420938"/>
            <a:ext cx="8229600" cy="3744912"/>
          </a:xfrm>
        </p:spPr>
        <p:txBody>
          <a:bodyPr/>
          <a:lstStyle/>
          <a:p>
            <a:pPr>
              <a:defRPr/>
            </a:pPr>
            <a:r>
              <a:rPr lang="en-GB" sz="2600" dirty="0" smtClean="0"/>
              <a:t>Evaluation Study (Self-administered questionnaire)</a:t>
            </a:r>
          </a:p>
          <a:p>
            <a:pPr lvl="1">
              <a:defRPr/>
            </a:pPr>
            <a:r>
              <a:rPr lang="en-GB" sz="2600" dirty="0" smtClean="0"/>
              <a:t>Aim:</a:t>
            </a:r>
          </a:p>
          <a:p>
            <a:pPr lvl="2">
              <a:defRPr/>
            </a:pPr>
            <a:r>
              <a:rPr lang="en-US" altLang="zh-TW" sz="2000" dirty="0" smtClean="0"/>
              <a:t>To examine the impact of the series of the EPP training on the participating doctors’ KAP on PA promotion; and </a:t>
            </a:r>
            <a:endParaRPr lang="zh-TW" altLang="zh-TW" sz="2000" dirty="0" smtClean="0"/>
          </a:p>
          <a:p>
            <a:pPr lvl="2">
              <a:defRPr/>
            </a:pPr>
            <a:r>
              <a:rPr lang="en-US" altLang="zh-TW" sz="2000" dirty="0" smtClean="0"/>
              <a:t>To collect suggestions from the participating doctors on possible room for improvement of the EPP training.</a:t>
            </a:r>
          </a:p>
          <a:p>
            <a:pPr lvl="1">
              <a:defRPr/>
            </a:pPr>
            <a:r>
              <a:rPr lang="en-US" altLang="zh-TW" sz="2600" dirty="0" smtClean="0"/>
              <a:t>Study consists of 3 phases:</a:t>
            </a:r>
          </a:p>
          <a:p>
            <a:pPr lvl="2">
              <a:defRPr/>
            </a:pPr>
            <a:r>
              <a:rPr lang="en-US" altLang="zh-TW" sz="2600" dirty="0" smtClean="0"/>
              <a:t>First day, 1-2 months and 6 months after completion of lectures </a:t>
            </a:r>
          </a:p>
          <a:p>
            <a:pPr lvl="1">
              <a:defRPr/>
            </a:pPr>
            <a:endParaRPr lang="en-GB" sz="1800" dirty="0"/>
          </a:p>
        </p:txBody>
      </p:sp>
      <p:sp>
        <p:nvSpPr>
          <p:cNvPr id="4" name="Slide Number Placeholder 3"/>
          <p:cNvSpPr>
            <a:spLocks noGrp="1"/>
          </p:cNvSpPr>
          <p:nvPr>
            <p:ph type="sldNum" sz="quarter" idx="10"/>
          </p:nvPr>
        </p:nvSpPr>
        <p:spPr/>
        <p:txBody>
          <a:bodyPr/>
          <a:lstStyle/>
          <a:p>
            <a:pPr>
              <a:defRPr/>
            </a:pPr>
            <a:fld id="{CBF7C3D2-60DE-4FA9-811B-3A7BB891A7EB}" type="slidenum">
              <a:rPr lang="zh-TW" altLang="en-US" smtClean="0"/>
              <a:pPr>
                <a:defRPr/>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1341438"/>
            <a:ext cx="8229600" cy="935037"/>
          </a:xfrm>
        </p:spPr>
        <p:txBody>
          <a:bodyPr/>
          <a:lstStyle/>
          <a:p>
            <a:r>
              <a:rPr lang="en-GB" altLang="zh-TW" sz="3600" smtClean="0"/>
              <a:t>World Anti-doping Agency (WADA)</a:t>
            </a:r>
          </a:p>
        </p:txBody>
      </p:sp>
      <p:sp>
        <p:nvSpPr>
          <p:cNvPr id="3" name="Content Placeholder 2"/>
          <p:cNvSpPr>
            <a:spLocks noGrp="1"/>
          </p:cNvSpPr>
          <p:nvPr>
            <p:ph idx="1"/>
          </p:nvPr>
        </p:nvSpPr>
        <p:spPr>
          <a:xfrm>
            <a:off x="457200" y="2420938"/>
            <a:ext cx="8229600" cy="3744912"/>
          </a:xfrm>
        </p:spPr>
        <p:txBody>
          <a:bodyPr/>
          <a:lstStyle/>
          <a:p>
            <a:pPr>
              <a:defRPr/>
            </a:pPr>
            <a:r>
              <a:rPr lang="en-US" altLang="zh-TW" sz="2000" dirty="0" smtClean="0">
                <a:hlinkClick r:id="rId3"/>
              </a:rPr>
              <a:t>WADA</a:t>
            </a:r>
            <a:r>
              <a:rPr lang="en-US" altLang="zh-TW" sz="2000" dirty="0" smtClean="0"/>
              <a:t> established in 1999 as an international independent agency composed and funded equally by the sport movement and governments of the world. </a:t>
            </a:r>
          </a:p>
          <a:p>
            <a:pPr>
              <a:defRPr/>
            </a:pPr>
            <a:r>
              <a:rPr lang="en-GB" sz="2000" dirty="0" smtClean="0">
                <a:hlinkClick r:id="rId4"/>
              </a:rPr>
              <a:t>World Anti-doping Code</a:t>
            </a:r>
            <a:endParaRPr lang="en-GB" sz="2000" dirty="0" smtClean="0"/>
          </a:p>
          <a:p>
            <a:pPr lvl="1">
              <a:defRPr/>
            </a:pPr>
            <a:r>
              <a:rPr lang="en-US" altLang="zh-TW" sz="1800" dirty="0" smtClean="0"/>
              <a:t>The document harmonizing anti-doping policies in all sports and all countries.</a:t>
            </a:r>
          </a:p>
          <a:p>
            <a:pPr lvl="1">
              <a:defRPr/>
            </a:pPr>
            <a:r>
              <a:rPr lang="en-US" altLang="zh-TW" sz="1800" dirty="0" smtClean="0"/>
              <a:t>works in conjunction with 5 International Standards aimed at bringing harmonization among anti-doping organizations in various technical areas</a:t>
            </a:r>
          </a:p>
          <a:p>
            <a:pPr lvl="2">
              <a:defRPr/>
            </a:pPr>
            <a:r>
              <a:rPr lang="en-US" altLang="zh-TW" sz="1400" dirty="0" smtClean="0"/>
              <a:t>Testing; </a:t>
            </a:r>
          </a:p>
          <a:p>
            <a:pPr lvl="2">
              <a:defRPr/>
            </a:pPr>
            <a:r>
              <a:rPr lang="en-US" altLang="zh-TW" sz="1400" dirty="0" smtClean="0"/>
              <a:t>Laboratories; </a:t>
            </a:r>
          </a:p>
          <a:p>
            <a:pPr lvl="2">
              <a:defRPr/>
            </a:pPr>
            <a:r>
              <a:rPr lang="en-US" altLang="zh-TW" sz="1400" dirty="0" smtClean="0"/>
              <a:t>Therapeutic Use Exemptions (TUEs); </a:t>
            </a:r>
          </a:p>
          <a:p>
            <a:pPr lvl="2">
              <a:defRPr/>
            </a:pPr>
            <a:r>
              <a:rPr lang="en-US" altLang="zh-TW" sz="1400" dirty="0" smtClean="0"/>
              <a:t>The List of Prohibited Substances and Methods; </a:t>
            </a:r>
          </a:p>
          <a:p>
            <a:pPr lvl="2">
              <a:defRPr/>
            </a:pPr>
            <a:r>
              <a:rPr lang="en-US" altLang="zh-TW" sz="1400" dirty="0" smtClean="0"/>
              <a:t>The protection of privacy and personal information.</a:t>
            </a:r>
            <a:endParaRPr lang="en-GB" sz="1400" dirty="0"/>
          </a:p>
        </p:txBody>
      </p:sp>
      <p:sp>
        <p:nvSpPr>
          <p:cNvPr id="4" name="Slide Number Placeholder 3"/>
          <p:cNvSpPr>
            <a:spLocks noGrp="1"/>
          </p:cNvSpPr>
          <p:nvPr>
            <p:ph type="sldNum" sz="quarter" idx="10"/>
          </p:nvPr>
        </p:nvSpPr>
        <p:spPr/>
        <p:txBody>
          <a:bodyPr/>
          <a:lstStyle/>
          <a:p>
            <a:pPr>
              <a:defRPr/>
            </a:pPr>
            <a:fld id="{611E3B91-15A3-4421-8E50-9B4CEA80D00E}" type="slidenum">
              <a:rPr lang="zh-TW" altLang="en-US" smtClean="0"/>
              <a:pPr>
                <a:defRPr/>
              </a:pPr>
              <a:t>50</a:t>
            </a:fld>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1341438"/>
            <a:ext cx="8229600" cy="935037"/>
          </a:xfrm>
        </p:spPr>
        <p:txBody>
          <a:bodyPr/>
          <a:lstStyle/>
          <a:p>
            <a:r>
              <a:rPr lang="en-GB" altLang="zh-TW" smtClean="0"/>
              <a:t>The Prohibited List of Substances</a:t>
            </a:r>
          </a:p>
        </p:txBody>
      </p:sp>
      <p:sp>
        <p:nvSpPr>
          <p:cNvPr id="3" name="Content Placeholder 2"/>
          <p:cNvSpPr>
            <a:spLocks noGrp="1"/>
          </p:cNvSpPr>
          <p:nvPr>
            <p:ph idx="1"/>
          </p:nvPr>
        </p:nvSpPr>
        <p:spPr>
          <a:xfrm>
            <a:off x="457200" y="2420938"/>
            <a:ext cx="8229600" cy="3744912"/>
          </a:xfrm>
        </p:spPr>
        <p:txBody>
          <a:bodyPr/>
          <a:lstStyle/>
          <a:p>
            <a:pPr>
              <a:defRPr/>
            </a:pPr>
            <a:r>
              <a:rPr lang="en-US" altLang="zh-TW" dirty="0" smtClean="0"/>
              <a:t>As mandated by </a:t>
            </a:r>
            <a:r>
              <a:rPr lang="en-US" altLang="zh-TW" dirty="0" smtClean="0">
                <a:hlinkClick r:id="rId3"/>
              </a:rPr>
              <a:t>World Anti-Doping Code</a:t>
            </a:r>
            <a:r>
              <a:rPr lang="en-US" altLang="zh-TW" dirty="0" smtClean="0"/>
              <a:t>, WADA has published an annual List of Prohibited Substances and Methods since 2004</a:t>
            </a:r>
          </a:p>
          <a:p>
            <a:pPr>
              <a:defRPr/>
            </a:pPr>
            <a:r>
              <a:rPr lang="en-US" dirty="0" smtClean="0"/>
              <a:t>Most updated version: </a:t>
            </a:r>
            <a:r>
              <a:rPr lang="en-US" dirty="0" smtClean="0">
                <a:hlinkClick r:id="rId4"/>
              </a:rPr>
              <a:t>2014</a:t>
            </a:r>
            <a:endParaRPr lang="en-GB" dirty="0"/>
          </a:p>
        </p:txBody>
      </p:sp>
      <p:sp>
        <p:nvSpPr>
          <p:cNvPr id="4" name="Slide Number Placeholder 3"/>
          <p:cNvSpPr>
            <a:spLocks noGrp="1"/>
          </p:cNvSpPr>
          <p:nvPr>
            <p:ph type="sldNum" sz="quarter" idx="10"/>
          </p:nvPr>
        </p:nvSpPr>
        <p:spPr/>
        <p:txBody>
          <a:bodyPr/>
          <a:lstStyle/>
          <a:p>
            <a:pPr>
              <a:defRPr/>
            </a:pPr>
            <a:fld id="{29060DF2-56EE-4CAB-9D06-568D9D7AA3D2}" type="slidenum">
              <a:rPr lang="zh-TW" altLang="en-US" smtClean="0"/>
              <a:pPr>
                <a:defRPr/>
              </a:pPr>
              <a:t>51</a:t>
            </a:fld>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68313" y="1341438"/>
            <a:ext cx="8229600" cy="935037"/>
          </a:xfrm>
        </p:spPr>
        <p:txBody>
          <a:bodyPr/>
          <a:lstStyle/>
          <a:p>
            <a:r>
              <a:rPr lang="en-GB" altLang="zh-TW" smtClean="0"/>
              <a:t>Prohibited List</a:t>
            </a:r>
          </a:p>
        </p:txBody>
      </p:sp>
      <p:sp>
        <p:nvSpPr>
          <p:cNvPr id="3" name="Content Placeholder 2"/>
          <p:cNvSpPr>
            <a:spLocks noGrp="1"/>
          </p:cNvSpPr>
          <p:nvPr>
            <p:ph idx="1"/>
          </p:nvPr>
        </p:nvSpPr>
        <p:spPr>
          <a:xfrm>
            <a:off x="457200" y="2420938"/>
            <a:ext cx="8229600" cy="3744912"/>
          </a:xfrm>
        </p:spPr>
        <p:txBody>
          <a:bodyPr/>
          <a:lstStyle/>
          <a:p>
            <a:pPr>
              <a:defRPr/>
            </a:pPr>
            <a:r>
              <a:rPr lang="en-GB" dirty="0" smtClean="0"/>
              <a:t>Class S0 – S5</a:t>
            </a:r>
          </a:p>
          <a:p>
            <a:pPr lvl="1">
              <a:defRPr/>
            </a:pPr>
            <a:r>
              <a:rPr lang="en-GB" dirty="0" smtClean="0"/>
              <a:t>Substance that prohibited at ALL time (i.e. in competition and out of competition)</a:t>
            </a:r>
          </a:p>
          <a:p>
            <a:pPr>
              <a:defRPr/>
            </a:pPr>
            <a:r>
              <a:rPr lang="en-GB" dirty="0" smtClean="0"/>
              <a:t>Class S6 – S9</a:t>
            </a:r>
          </a:p>
          <a:p>
            <a:pPr lvl="1">
              <a:defRPr/>
            </a:pPr>
            <a:r>
              <a:rPr lang="en-GB" dirty="0" smtClean="0"/>
              <a:t>Substance that prohibited IN competition</a:t>
            </a:r>
          </a:p>
          <a:p>
            <a:pPr>
              <a:defRPr/>
            </a:pPr>
            <a:r>
              <a:rPr lang="en-GB" dirty="0" smtClean="0"/>
              <a:t>Class P1 – P2</a:t>
            </a:r>
          </a:p>
          <a:p>
            <a:pPr lvl="1">
              <a:defRPr/>
            </a:pPr>
            <a:r>
              <a:rPr lang="en-GB" dirty="0" smtClean="0"/>
              <a:t>Substance that prohibited in  particular sports</a:t>
            </a:r>
            <a:endParaRPr lang="en-GB" dirty="0"/>
          </a:p>
        </p:txBody>
      </p:sp>
      <p:sp>
        <p:nvSpPr>
          <p:cNvPr id="4" name="Slide Number Placeholder 3"/>
          <p:cNvSpPr>
            <a:spLocks noGrp="1"/>
          </p:cNvSpPr>
          <p:nvPr>
            <p:ph type="sldNum" sz="quarter" idx="10"/>
          </p:nvPr>
        </p:nvSpPr>
        <p:spPr/>
        <p:txBody>
          <a:bodyPr/>
          <a:lstStyle/>
          <a:p>
            <a:pPr>
              <a:defRPr/>
            </a:pPr>
            <a:fld id="{6CA8AAE6-108A-4174-A56C-E7F80F617D69}" type="slidenum">
              <a:rPr lang="zh-TW" altLang="en-US" smtClean="0"/>
              <a:pPr>
                <a:defRPr/>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68313" y="1341438"/>
            <a:ext cx="8229600" cy="935037"/>
          </a:xfrm>
        </p:spPr>
        <p:txBody>
          <a:bodyPr/>
          <a:lstStyle/>
          <a:p>
            <a:r>
              <a:rPr lang="en-GB" altLang="zh-TW" sz="3600" smtClean="0"/>
              <a:t>Substance that prohibited at ALL time</a:t>
            </a:r>
          </a:p>
        </p:txBody>
      </p:sp>
      <p:sp>
        <p:nvSpPr>
          <p:cNvPr id="3" name="Content Placeholder 2"/>
          <p:cNvSpPr>
            <a:spLocks noGrp="1"/>
          </p:cNvSpPr>
          <p:nvPr>
            <p:ph idx="1"/>
          </p:nvPr>
        </p:nvSpPr>
        <p:spPr>
          <a:xfrm>
            <a:off x="457200" y="2420938"/>
            <a:ext cx="8229600" cy="3744912"/>
          </a:xfrm>
        </p:spPr>
        <p:txBody>
          <a:bodyPr/>
          <a:lstStyle/>
          <a:p>
            <a:pPr>
              <a:defRPr/>
            </a:pPr>
            <a:r>
              <a:rPr lang="en-GB" sz="2400" dirty="0" smtClean="0"/>
              <a:t>S0 – </a:t>
            </a:r>
            <a:r>
              <a:rPr lang="en-GB" altLang="zh-TW" sz="2400" dirty="0" smtClean="0"/>
              <a:t>NON APPROVED SUBSTANCES  </a:t>
            </a:r>
            <a:r>
              <a:rPr lang="en-GB" sz="2400" dirty="0" smtClean="0"/>
              <a:t>(e.g. non-registered drugs)</a:t>
            </a:r>
          </a:p>
          <a:p>
            <a:pPr>
              <a:defRPr/>
            </a:pPr>
            <a:r>
              <a:rPr lang="en-GB" sz="2400" dirty="0" smtClean="0"/>
              <a:t>S1 - </a:t>
            </a:r>
            <a:r>
              <a:rPr lang="en-GB" altLang="zh-TW" sz="2400" dirty="0" smtClean="0"/>
              <a:t>ANABOLIC AGENTS (e.g. Anabolic Androgenic Steroids (AAS), </a:t>
            </a:r>
            <a:r>
              <a:rPr lang="en-GB" altLang="zh-TW" sz="2400" dirty="0" err="1" smtClean="0"/>
              <a:t>Clenbuterol</a:t>
            </a:r>
            <a:r>
              <a:rPr lang="en-GB" altLang="zh-TW" sz="2400" dirty="0" smtClean="0"/>
              <a:t>)</a:t>
            </a:r>
          </a:p>
          <a:p>
            <a:pPr>
              <a:defRPr/>
            </a:pPr>
            <a:r>
              <a:rPr lang="en-GB" sz="2400" dirty="0" smtClean="0"/>
              <a:t>S2 - </a:t>
            </a:r>
            <a:r>
              <a:rPr lang="en-US" altLang="zh-TW" sz="2400" dirty="0" smtClean="0"/>
              <a:t>PEPTIDE HORMONES , GROWTH FACTORS AND RELATED SUBSTANCES</a:t>
            </a:r>
          </a:p>
          <a:p>
            <a:pPr>
              <a:defRPr/>
            </a:pPr>
            <a:r>
              <a:rPr lang="en-US" altLang="zh-TW" sz="2400" dirty="0" smtClean="0"/>
              <a:t>S3 - </a:t>
            </a:r>
            <a:r>
              <a:rPr lang="en-GB" altLang="zh-TW" sz="2400" dirty="0" smtClean="0"/>
              <a:t>BETA 2 AGONISTS</a:t>
            </a:r>
          </a:p>
          <a:p>
            <a:pPr>
              <a:defRPr/>
            </a:pPr>
            <a:r>
              <a:rPr lang="en-GB" altLang="zh-TW" sz="2400" dirty="0" smtClean="0"/>
              <a:t>S4 - HORMONE AND METABOLIC MODULATORS</a:t>
            </a:r>
          </a:p>
          <a:p>
            <a:pPr>
              <a:defRPr/>
            </a:pPr>
            <a:r>
              <a:rPr lang="en-GB" altLang="zh-TW" sz="2400" dirty="0" smtClean="0"/>
              <a:t>S5 - </a:t>
            </a:r>
            <a:r>
              <a:rPr lang="en-US" altLang="zh-TW" sz="2400" dirty="0" smtClean="0"/>
              <a:t>DIURETICS AND OTHER MASKING AGENTS</a:t>
            </a:r>
          </a:p>
          <a:p>
            <a:pPr>
              <a:defRPr/>
            </a:pPr>
            <a:endParaRPr lang="en-GB" altLang="zh-TW" sz="2400" dirty="0" smtClean="0"/>
          </a:p>
          <a:p>
            <a:pPr>
              <a:defRPr/>
            </a:pPr>
            <a:endParaRPr lang="en-GB" altLang="zh-TW" sz="2400" dirty="0" smtClean="0"/>
          </a:p>
          <a:p>
            <a:pPr>
              <a:defRPr/>
            </a:pPr>
            <a:endParaRPr lang="en-US" altLang="zh-TW" sz="2400" dirty="0" smtClean="0"/>
          </a:p>
          <a:p>
            <a:pPr>
              <a:defRPr/>
            </a:pPr>
            <a:endParaRPr lang="en-GB" sz="2400" dirty="0"/>
          </a:p>
        </p:txBody>
      </p:sp>
      <p:sp>
        <p:nvSpPr>
          <p:cNvPr id="4" name="Slide Number Placeholder 3"/>
          <p:cNvSpPr>
            <a:spLocks noGrp="1"/>
          </p:cNvSpPr>
          <p:nvPr>
            <p:ph type="sldNum" sz="quarter" idx="10"/>
          </p:nvPr>
        </p:nvSpPr>
        <p:spPr/>
        <p:txBody>
          <a:bodyPr/>
          <a:lstStyle/>
          <a:p>
            <a:pPr>
              <a:defRPr/>
            </a:pPr>
            <a:fld id="{EC4519C0-13CC-4BC7-BAD8-6ABD6F510BDB}" type="slidenum">
              <a:rPr lang="zh-TW" altLang="en-US" smtClean="0"/>
              <a:pPr>
                <a:defRPr/>
              </a:pPr>
              <a:t>53</a:t>
            </a:fld>
            <a:endParaRPr lang="zh-TW"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68313" y="1341438"/>
            <a:ext cx="8229600" cy="935037"/>
          </a:xfrm>
        </p:spPr>
        <p:txBody>
          <a:bodyPr/>
          <a:lstStyle/>
          <a:p>
            <a:r>
              <a:rPr lang="en-GB" altLang="zh-TW" sz="3600" smtClean="0"/>
              <a:t>Substance that prohibited IN competition</a:t>
            </a:r>
          </a:p>
        </p:txBody>
      </p:sp>
      <p:sp>
        <p:nvSpPr>
          <p:cNvPr id="3" name="Content Placeholder 2"/>
          <p:cNvSpPr>
            <a:spLocks noGrp="1"/>
          </p:cNvSpPr>
          <p:nvPr>
            <p:ph idx="1"/>
          </p:nvPr>
        </p:nvSpPr>
        <p:spPr>
          <a:xfrm>
            <a:off x="457200" y="2420938"/>
            <a:ext cx="8229600" cy="3744912"/>
          </a:xfrm>
        </p:spPr>
        <p:txBody>
          <a:bodyPr/>
          <a:lstStyle/>
          <a:p>
            <a:pPr>
              <a:defRPr/>
            </a:pPr>
            <a:r>
              <a:rPr lang="en-GB" sz="2000" dirty="0" smtClean="0"/>
              <a:t>S6 - </a:t>
            </a:r>
            <a:r>
              <a:rPr lang="en-GB" altLang="zh-TW" sz="2000" dirty="0" smtClean="0"/>
              <a:t>STIMULANTS</a:t>
            </a:r>
          </a:p>
          <a:p>
            <a:pPr>
              <a:defRPr/>
            </a:pPr>
            <a:r>
              <a:rPr lang="en-GB" sz="2000" dirty="0" smtClean="0"/>
              <a:t>S7 - </a:t>
            </a:r>
            <a:r>
              <a:rPr lang="en-GB" altLang="zh-TW" sz="2000" dirty="0" smtClean="0"/>
              <a:t>NARCOTICS</a:t>
            </a:r>
          </a:p>
          <a:p>
            <a:pPr>
              <a:defRPr/>
            </a:pPr>
            <a:r>
              <a:rPr lang="en-GB" sz="2000" dirty="0" smtClean="0"/>
              <a:t>S8 - </a:t>
            </a:r>
            <a:r>
              <a:rPr lang="en-GB" altLang="zh-TW" sz="2000" dirty="0" smtClean="0"/>
              <a:t>CANNABINOIDS</a:t>
            </a:r>
          </a:p>
          <a:p>
            <a:pPr>
              <a:defRPr/>
            </a:pPr>
            <a:r>
              <a:rPr lang="en-GB" sz="2000" dirty="0" smtClean="0"/>
              <a:t>S9 - </a:t>
            </a:r>
            <a:r>
              <a:rPr lang="en-GB" altLang="zh-TW" sz="2000" dirty="0" smtClean="0"/>
              <a:t>GLUCOCORTICOSTEROIDS</a:t>
            </a:r>
          </a:p>
          <a:p>
            <a:pPr>
              <a:defRPr/>
            </a:pPr>
            <a:endParaRPr lang="en-GB" sz="2000" dirty="0"/>
          </a:p>
        </p:txBody>
      </p:sp>
      <p:sp>
        <p:nvSpPr>
          <p:cNvPr id="4" name="Slide Number Placeholder 3"/>
          <p:cNvSpPr>
            <a:spLocks noGrp="1"/>
          </p:cNvSpPr>
          <p:nvPr>
            <p:ph type="sldNum" sz="quarter" idx="10"/>
          </p:nvPr>
        </p:nvSpPr>
        <p:spPr/>
        <p:txBody>
          <a:bodyPr/>
          <a:lstStyle/>
          <a:p>
            <a:pPr>
              <a:defRPr/>
            </a:pPr>
            <a:fld id="{A2A627DD-287A-462F-9E31-A0DA566E5BB2}" type="slidenum">
              <a:rPr lang="zh-TW" altLang="en-US" smtClean="0"/>
              <a:pPr>
                <a:defRPr/>
              </a:pPr>
              <a:t>54</a:t>
            </a:fld>
            <a:endParaRPr lang="zh-TW"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8313" y="1341438"/>
            <a:ext cx="8229600" cy="935037"/>
          </a:xfrm>
        </p:spPr>
        <p:txBody>
          <a:bodyPr/>
          <a:lstStyle/>
          <a:p>
            <a:r>
              <a:rPr lang="en-GB" altLang="zh-TW" sz="3200" smtClean="0"/>
              <a:t>Substance that prohibited in  particular sports</a:t>
            </a:r>
          </a:p>
        </p:txBody>
      </p:sp>
      <p:graphicFrame>
        <p:nvGraphicFramePr>
          <p:cNvPr id="5" name="Content Placeholder 4"/>
          <p:cNvGraphicFramePr>
            <a:graphicFrameLocks noGrp="1"/>
          </p:cNvGraphicFramePr>
          <p:nvPr>
            <p:ph idx="1"/>
          </p:nvPr>
        </p:nvGraphicFramePr>
        <p:xfrm>
          <a:off x="457200" y="2420938"/>
          <a:ext cx="8229600" cy="3388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sz="1600" dirty="0" smtClean="0"/>
                        <a:t>P1 – Alcohol (ethanol)</a:t>
                      </a:r>
                      <a:r>
                        <a:rPr lang="en-GB" sz="1600" baseline="0" dirty="0" smtClean="0"/>
                        <a:t> </a:t>
                      </a:r>
                      <a:endParaRPr lang="en-GB" sz="1600" dirty="0"/>
                    </a:p>
                  </a:txBody>
                  <a:tcPr/>
                </a:tc>
                <a:tc>
                  <a:txBody>
                    <a:bodyPr/>
                    <a:lstStyle/>
                    <a:p>
                      <a:r>
                        <a:rPr lang="en-GB" sz="1600" dirty="0" smtClean="0"/>
                        <a:t>P2 – Beta blocker</a:t>
                      </a:r>
                      <a:endParaRPr lang="en-GB" sz="1600" dirty="0"/>
                    </a:p>
                  </a:txBody>
                  <a:tcPr/>
                </a:tc>
              </a:tr>
              <a:tr h="370840">
                <a:tc>
                  <a:txBody>
                    <a:bodyPr/>
                    <a:lstStyle/>
                    <a:p>
                      <a:r>
                        <a:rPr lang="en-GB" altLang="zh-TW" sz="1600" u="sng" kern="1200" dirty="0" smtClean="0">
                          <a:solidFill>
                            <a:schemeClr val="dk1"/>
                          </a:solidFill>
                          <a:latin typeface="+mn-lt"/>
                          <a:ea typeface="+mn-ea"/>
                          <a:cs typeface="+mn-cs"/>
                        </a:rPr>
                        <a:t>Prohibited</a:t>
                      </a:r>
                      <a:r>
                        <a:rPr lang="en-GB" altLang="zh-TW" sz="1600" u="sng" kern="1200" baseline="0" dirty="0" smtClean="0">
                          <a:solidFill>
                            <a:schemeClr val="dk1"/>
                          </a:solidFill>
                          <a:latin typeface="+mn-lt"/>
                          <a:ea typeface="+mn-ea"/>
                          <a:cs typeface="+mn-cs"/>
                        </a:rPr>
                        <a:t> IN competition ONLY in </a:t>
                      </a:r>
                      <a:endParaRPr lang="en-GB" altLang="zh-TW" sz="1600" u="sng" kern="1200" dirty="0" smtClean="0">
                        <a:solidFill>
                          <a:schemeClr val="dk1"/>
                        </a:solidFill>
                        <a:latin typeface="+mn-lt"/>
                        <a:ea typeface="+mn-ea"/>
                        <a:cs typeface="+mn-cs"/>
                      </a:endParaRPr>
                    </a:p>
                    <a:p>
                      <a:pPr>
                        <a:buFont typeface="Arial" pitchFamily="34" charset="0"/>
                        <a:buChar char="•"/>
                      </a:pPr>
                      <a:r>
                        <a:rPr lang="en-GB" altLang="zh-TW" sz="1600" kern="1200" dirty="0" smtClean="0">
                          <a:solidFill>
                            <a:schemeClr val="dk1"/>
                          </a:solidFill>
                          <a:latin typeface="+mn-lt"/>
                          <a:ea typeface="+mn-ea"/>
                          <a:cs typeface="+mn-cs"/>
                        </a:rPr>
                        <a:t>Air Sports</a:t>
                      </a:r>
                    </a:p>
                    <a:p>
                      <a:pPr>
                        <a:buFont typeface="Arial" pitchFamily="34" charset="0"/>
                        <a:buChar char="•"/>
                      </a:pPr>
                      <a:r>
                        <a:rPr lang="en-GB" altLang="zh-TW" sz="1600" kern="1200" dirty="0" smtClean="0">
                          <a:solidFill>
                            <a:schemeClr val="dk1"/>
                          </a:solidFill>
                          <a:latin typeface="+mn-lt"/>
                          <a:ea typeface="+mn-ea"/>
                          <a:cs typeface="+mn-cs"/>
                        </a:rPr>
                        <a:t>Archery </a:t>
                      </a:r>
                    </a:p>
                    <a:p>
                      <a:pPr>
                        <a:buFont typeface="Arial" pitchFamily="34" charset="0"/>
                        <a:buChar char="•"/>
                      </a:pPr>
                      <a:r>
                        <a:rPr lang="en-GB" altLang="zh-TW" sz="1600" kern="1200" dirty="0" smtClean="0">
                          <a:solidFill>
                            <a:schemeClr val="dk1"/>
                          </a:solidFill>
                          <a:latin typeface="+mn-lt"/>
                          <a:ea typeface="+mn-ea"/>
                          <a:cs typeface="+mn-cs"/>
                        </a:rPr>
                        <a:t>Automobile </a:t>
                      </a:r>
                    </a:p>
                    <a:p>
                      <a:pPr>
                        <a:buFont typeface="Arial" pitchFamily="34" charset="0"/>
                        <a:buChar char="•"/>
                      </a:pPr>
                      <a:r>
                        <a:rPr lang="en-GB" altLang="zh-TW" sz="1600" kern="1200" dirty="0" smtClean="0">
                          <a:solidFill>
                            <a:schemeClr val="dk1"/>
                          </a:solidFill>
                          <a:latin typeface="+mn-lt"/>
                          <a:ea typeface="+mn-ea"/>
                          <a:cs typeface="+mn-cs"/>
                        </a:rPr>
                        <a:t>Karate </a:t>
                      </a:r>
                    </a:p>
                    <a:p>
                      <a:pPr>
                        <a:buFont typeface="Arial" pitchFamily="34" charset="0"/>
                        <a:buChar char="•"/>
                      </a:pPr>
                      <a:r>
                        <a:rPr lang="en-GB" altLang="zh-TW" sz="1600" kern="1200" dirty="0" smtClean="0">
                          <a:solidFill>
                            <a:schemeClr val="dk1"/>
                          </a:solidFill>
                          <a:latin typeface="+mn-lt"/>
                          <a:ea typeface="+mn-ea"/>
                          <a:cs typeface="+mn-cs"/>
                        </a:rPr>
                        <a:t>Motorcycling </a:t>
                      </a:r>
                    </a:p>
                    <a:p>
                      <a:pPr>
                        <a:buFont typeface="Arial" pitchFamily="34" charset="0"/>
                        <a:buChar char="•"/>
                      </a:pPr>
                      <a:r>
                        <a:rPr lang="en-GB" altLang="zh-TW" sz="1600" kern="1200" dirty="0" err="1" smtClean="0">
                          <a:solidFill>
                            <a:schemeClr val="dk1"/>
                          </a:solidFill>
                          <a:latin typeface="+mn-lt"/>
                          <a:ea typeface="+mn-ea"/>
                          <a:cs typeface="+mn-cs"/>
                        </a:rPr>
                        <a:t>Powerboating</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TW" sz="1600" u="sng" kern="1200" dirty="0" smtClean="0">
                          <a:solidFill>
                            <a:schemeClr val="dk1"/>
                          </a:solidFill>
                          <a:latin typeface="+mn-lt"/>
                          <a:ea typeface="+mn-ea"/>
                          <a:cs typeface="+mn-cs"/>
                        </a:rPr>
                        <a:t>Prohibited</a:t>
                      </a:r>
                      <a:r>
                        <a:rPr lang="en-GB" altLang="zh-TW" sz="1600" u="sng" kern="1200" baseline="0" dirty="0" smtClean="0">
                          <a:solidFill>
                            <a:schemeClr val="dk1"/>
                          </a:solidFill>
                          <a:latin typeface="+mn-lt"/>
                          <a:ea typeface="+mn-ea"/>
                          <a:cs typeface="+mn-cs"/>
                        </a:rPr>
                        <a:t> IN competition ONLY in </a:t>
                      </a:r>
                      <a:r>
                        <a:rPr lang="en-GB" altLang="zh-TW" sz="1600" kern="1200" dirty="0" smtClean="0">
                          <a:solidFill>
                            <a:schemeClr val="dk1"/>
                          </a:solidFill>
                          <a:latin typeface="+mn-lt"/>
                          <a:ea typeface="+mn-ea"/>
                          <a:cs typeface="+mn-cs"/>
                        </a:rPr>
                        <a:t></a:t>
                      </a:r>
                    </a:p>
                    <a:p>
                      <a:pPr>
                        <a:buFont typeface="Arial" pitchFamily="34" charset="0"/>
                        <a:buChar char="•"/>
                      </a:pPr>
                      <a:r>
                        <a:rPr lang="en-GB" altLang="zh-TW" sz="1600" kern="1200" dirty="0" smtClean="0">
                          <a:solidFill>
                            <a:schemeClr val="dk1"/>
                          </a:solidFill>
                          <a:latin typeface="+mn-lt"/>
                          <a:ea typeface="+mn-ea"/>
                          <a:cs typeface="+mn-cs"/>
                        </a:rPr>
                        <a:t>Automobile </a:t>
                      </a:r>
                    </a:p>
                    <a:p>
                      <a:pPr>
                        <a:buFont typeface="Arial" pitchFamily="34" charset="0"/>
                        <a:buChar char="•"/>
                      </a:pPr>
                      <a:r>
                        <a:rPr lang="en-GB" altLang="zh-TW" sz="1600" kern="1200" dirty="0" smtClean="0">
                          <a:solidFill>
                            <a:schemeClr val="dk1"/>
                          </a:solidFill>
                          <a:latin typeface="+mn-lt"/>
                          <a:ea typeface="+mn-ea"/>
                          <a:cs typeface="+mn-cs"/>
                        </a:rPr>
                        <a:t>Billiards </a:t>
                      </a:r>
                    </a:p>
                    <a:p>
                      <a:pPr>
                        <a:buFont typeface="Arial" pitchFamily="34" charset="0"/>
                        <a:buChar char="•"/>
                      </a:pPr>
                      <a:r>
                        <a:rPr lang="en-GB" altLang="zh-TW" sz="1600" kern="1200" dirty="0" smtClean="0">
                          <a:solidFill>
                            <a:schemeClr val="dk1"/>
                          </a:solidFill>
                          <a:latin typeface="+mn-lt"/>
                          <a:ea typeface="+mn-ea"/>
                          <a:cs typeface="+mn-cs"/>
                        </a:rPr>
                        <a:t>Darts </a:t>
                      </a:r>
                    </a:p>
                    <a:p>
                      <a:pPr>
                        <a:buFont typeface="Arial" pitchFamily="34" charset="0"/>
                        <a:buChar char="•"/>
                      </a:pPr>
                      <a:r>
                        <a:rPr lang="en-GB" altLang="zh-TW" sz="1600" kern="1200" dirty="0" smtClean="0">
                          <a:solidFill>
                            <a:schemeClr val="dk1"/>
                          </a:solidFill>
                          <a:latin typeface="+mn-lt"/>
                          <a:ea typeface="+mn-ea"/>
                          <a:cs typeface="+mn-cs"/>
                        </a:rPr>
                        <a:t>Golf</a:t>
                      </a:r>
                    </a:p>
                    <a:p>
                      <a:pPr>
                        <a:buFont typeface="Arial" pitchFamily="34" charset="0"/>
                        <a:buChar char="•"/>
                      </a:pPr>
                      <a:r>
                        <a:rPr lang="en-GB" altLang="zh-TW" sz="1600" kern="1200" dirty="0" smtClean="0">
                          <a:solidFill>
                            <a:schemeClr val="dk1"/>
                          </a:solidFill>
                          <a:latin typeface="+mn-lt"/>
                          <a:ea typeface="+mn-ea"/>
                          <a:cs typeface="+mn-cs"/>
                        </a:rPr>
                        <a:t>Skiing/Snowboarding in ski jumping, freestyle aerials/</a:t>
                      </a:r>
                      <a:r>
                        <a:rPr lang="en-GB" altLang="zh-TW" sz="1600" kern="1200" dirty="0" err="1" smtClean="0">
                          <a:solidFill>
                            <a:schemeClr val="dk1"/>
                          </a:solidFill>
                          <a:latin typeface="+mn-lt"/>
                          <a:ea typeface="+mn-ea"/>
                          <a:cs typeface="+mn-cs"/>
                        </a:rPr>
                        <a:t>halfpipe</a:t>
                      </a:r>
                      <a:r>
                        <a:rPr lang="en-GB" altLang="zh-TW" sz="1600" kern="1200" dirty="0" smtClean="0">
                          <a:solidFill>
                            <a:schemeClr val="dk1"/>
                          </a:solidFill>
                          <a:latin typeface="+mn-lt"/>
                          <a:ea typeface="+mn-ea"/>
                          <a:cs typeface="+mn-cs"/>
                        </a:rPr>
                        <a:t> and snowboard </a:t>
                      </a:r>
                      <a:r>
                        <a:rPr lang="en-GB" altLang="zh-TW" sz="1600" kern="1200" dirty="0" err="1" smtClean="0">
                          <a:solidFill>
                            <a:schemeClr val="dk1"/>
                          </a:solidFill>
                          <a:latin typeface="+mn-lt"/>
                          <a:ea typeface="+mn-ea"/>
                          <a:cs typeface="+mn-cs"/>
                        </a:rPr>
                        <a:t>halfpipe</a:t>
                      </a:r>
                      <a:r>
                        <a:rPr lang="en-GB" altLang="zh-TW" sz="1600" kern="1200" dirty="0" smtClean="0">
                          <a:solidFill>
                            <a:schemeClr val="dk1"/>
                          </a:solidFill>
                          <a:latin typeface="+mn-lt"/>
                          <a:ea typeface="+mn-ea"/>
                          <a:cs typeface="+mn-cs"/>
                        </a:rPr>
                        <a:t>/big air</a:t>
                      </a:r>
                    </a:p>
                    <a:p>
                      <a:pPr>
                        <a:buFont typeface="Arial" pitchFamily="34" charset="0"/>
                        <a:buNone/>
                      </a:pPr>
                      <a:endParaRPr lang="en-GB" altLang="zh-TW" sz="1600" kern="1200" dirty="0" smtClean="0">
                        <a:solidFill>
                          <a:schemeClr val="dk1"/>
                        </a:solidFill>
                        <a:latin typeface="+mn-lt"/>
                        <a:ea typeface="+mn-ea"/>
                        <a:cs typeface="+mn-cs"/>
                      </a:endParaRPr>
                    </a:p>
                    <a:p>
                      <a:r>
                        <a:rPr lang="en-GB" altLang="zh-TW" sz="1600" u="sng" kern="1200" dirty="0" smtClean="0">
                          <a:solidFill>
                            <a:schemeClr val="dk1"/>
                          </a:solidFill>
                          <a:latin typeface="+mn-lt"/>
                          <a:ea typeface="+mn-ea"/>
                          <a:cs typeface="+mn-cs"/>
                        </a:rPr>
                        <a:t>Prohibited</a:t>
                      </a:r>
                      <a:r>
                        <a:rPr lang="en-GB" altLang="zh-TW" sz="1600" u="sng" kern="1200" baseline="0" dirty="0" smtClean="0">
                          <a:solidFill>
                            <a:schemeClr val="dk1"/>
                          </a:solidFill>
                          <a:latin typeface="+mn-lt"/>
                          <a:ea typeface="+mn-ea"/>
                          <a:cs typeface="+mn-cs"/>
                        </a:rPr>
                        <a:t> IN competition &amp; </a:t>
                      </a:r>
                      <a:r>
                        <a:rPr lang="en-GB" altLang="zh-TW" sz="1600" u="sng" kern="1200" dirty="0" smtClean="0">
                          <a:solidFill>
                            <a:schemeClr val="dk1"/>
                          </a:solidFill>
                          <a:latin typeface="+mn-lt"/>
                          <a:ea typeface="+mn-ea"/>
                          <a:cs typeface="+mn-cs"/>
                        </a:rPr>
                        <a:t>Out of Competition</a:t>
                      </a:r>
                    </a:p>
                    <a:p>
                      <a:pPr>
                        <a:buFont typeface="Arial" pitchFamily="34" charset="0"/>
                        <a:buChar char="•"/>
                      </a:pPr>
                      <a:r>
                        <a:rPr lang="en-GB" altLang="zh-TW" sz="1600" kern="1200" dirty="0" smtClean="0">
                          <a:solidFill>
                            <a:schemeClr val="dk1"/>
                          </a:solidFill>
                          <a:latin typeface="+mn-lt"/>
                          <a:ea typeface="+mn-ea"/>
                          <a:cs typeface="+mn-cs"/>
                        </a:rPr>
                        <a:t>Archery </a:t>
                      </a:r>
                    </a:p>
                    <a:p>
                      <a:pPr>
                        <a:buFont typeface="Arial" pitchFamily="34" charset="0"/>
                        <a:buChar char="•"/>
                      </a:pPr>
                      <a:r>
                        <a:rPr lang="en-GB" altLang="zh-TW" sz="1600" kern="1200" dirty="0" smtClean="0">
                          <a:solidFill>
                            <a:schemeClr val="dk1"/>
                          </a:solidFill>
                          <a:latin typeface="+mn-lt"/>
                          <a:ea typeface="+mn-ea"/>
                          <a:cs typeface="+mn-cs"/>
                        </a:rPr>
                        <a:t>Shooting</a:t>
                      </a:r>
                      <a:endParaRPr lang="en-GB" sz="1600" dirty="0"/>
                    </a:p>
                  </a:txBody>
                  <a:tcPr/>
                </a:tc>
              </a:tr>
            </a:tbl>
          </a:graphicData>
        </a:graphic>
      </p:graphicFrame>
      <p:sp>
        <p:nvSpPr>
          <p:cNvPr id="4" name="Slide Number Placeholder 3"/>
          <p:cNvSpPr>
            <a:spLocks noGrp="1"/>
          </p:cNvSpPr>
          <p:nvPr>
            <p:ph type="sldNum" sz="quarter" idx="10"/>
          </p:nvPr>
        </p:nvSpPr>
        <p:spPr/>
        <p:txBody>
          <a:bodyPr/>
          <a:lstStyle/>
          <a:p>
            <a:pPr>
              <a:defRPr/>
            </a:pPr>
            <a:fld id="{693CD4FA-4608-4DFB-9B96-16E5DF3EACE2}" type="slidenum">
              <a:rPr lang="zh-TW" altLang="en-US" smtClean="0"/>
              <a:pPr>
                <a:defRPr/>
              </a:pPr>
              <a:t>55</a:t>
            </a:fld>
            <a:endParaRPr lang="zh-TW"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ctrTitle"/>
          </p:nvPr>
        </p:nvSpPr>
        <p:spPr/>
        <p:txBody>
          <a:bodyPr/>
          <a:lstStyle/>
          <a:p>
            <a:r>
              <a:rPr lang="en-GB" altLang="zh-TW" smtClean="0"/>
              <a:t>So, …</a:t>
            </a:r>
          </a:p>
        </p:txBody>
      </p:sp>
      <p:sp>
        <p:nvSpPr>
          <p:cNvPr id="6" name="Subtitle 5"/>
          <p:cNvSpPr>
            <a:spLocks noGrp="1"/>
          </p:cNvSpPr>
          <p:nvPr>
            <p:ph type="subTitle" idx="1"/>
          </p:nvPr>
        </p:nvSpPr>
        <p:spPr/>
        <p:txBody>
          <a:bodyPr/>
          <a:lstStyle/>
          <a:p>
            <a:pPr>
              <a:defRPr/>
            </a:pPr>
            <a:r>
              <a:rPr lang="en-GB" dirty="0" smtClean="0"/>
              <a:t>How do I know whether it is a banned substances once my client asked?</a:t>
            </a:r>
            <a:endParaRPr lang="en-GB" dirty="0"/>
          </a:p>
        </p:txBody>
      </p:sp>
      <p:sp>
        <p:nvSpPr>
          <p:cNvPr id="4" name="Slide Number Placeholder 3"/>
          <p:cNvSpPr>
            <a:spLocks noGrp="1"/>
          </p:cNvSpPr>
          <p:nvPr>
            <p:ph type="sldNum" sz="quarter" idx="4294967295"/>
          </p:nvPr>
        </p:nvSpPr>
        <p:spPr/>
        <p:txBody>
          <a:bodyPr/>
          <a:lstStyle/>
          <a:p>
            <a:pPr>
              <a:defRPr/>
            </a:pPr>
            <a:fld id="{D966582D-CD14-477B-B95D-D4CAECBB2A4B}" type="slidenum">
              <a:rPr lang="zh-TW" altLang="en-US" smtClean="0"/>
              <a:pPr>
                <a:defRPr/>
              </a:pPr>
              <a:t>56</a:t>
            </a:fld>
            <a:endParaRPr lang="zh-TW"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68313" y="1341438"/>
            <a:ext cx="8229600" cy="935037"/>
          </a:xfrm>
        </p:spPr>
        <p:txBody>
          <a:bodyPr/>
          <a:lstStyle/>
          <a:p>
            <a:r>
              <a:rPr lang="en-GB" altLang="zh-TW" smtClean="0"/>
              <a:t>The easiest way</a:t>
            </a:r>
          </a:p>
        </p:txBody>
      </p:sp>
      <p:sp>
        <p:nvSpPr>
          <p:cNvPr id="3" name="Content Placeholder 2"/>
          <p:cNvSpPr>
            <a:spLocks noGrp="1"/>
          </p:cNvSpPr>
          <p:nvPr>
            <p:ph idx="1"/>
          </p:nvPr>
        </p:nvSpPr>
        <p:spPr>
          <a:xfrm>
            <a:off x="457200" y="2420938"/>
            <a:ext cx="8229600" cy="3744912"/>
          </a:xfrm>
        </p:spPr>
        <p:txBody>
          <a:bodyPr/>
          <a:lstStyle/>
          <a:p>
            <a:pPr>
              <a:defRPr/>
            </a:pPr>
            <a:r>
              <a:rPr lang="en-GB" dirty="0" smtClean="0"/>
              <a:t>Search the online database </a:t>
            </a:r>
            <a:r>
              <a:rPr lang="en-GB" dirty="0" smtClean="0">
                <a:hlinkClick r:id="rId3"/>
              </a:rPr>
              <a:t>DrugInSport</a:t>
            </a:r>
            <a:endParaRPr lang="en-GB" dirty="0"/>
          </a:p>
        </p:txBody>
      </p:sp>
      <p:sp>
        <p:nvSpPr>
          <p:cNvPr id="4" name="Slide Number Placeholder 3"/>
          <p:cNvSpPr>
            <a:spLocks noGrp="1"/>
          </p:cNvSpPr>
          <p:nvPr>
            <p:ph type="sldNum" sz="quarter" idx="10"/>
          </p:nvPr>
        </p:nvSpPr>
        <p:spPr/>
        <p:txBody>
          <a:bodyPr/>
          <a:lstStyle/>
          <a:p>
            <a:pPr>
              <a:defRPr/>
            </a:pPr>
            <a:fld id="{7559ECDD-FC7F-454D-8064-B9E19FA60DD0}" type="slidenum">
              <a:rPr lang="zh-TW" altLang="en-US" smtClean="0"/>
              <a:pPr>
                <a:defRPr/>
              </a:pPr>
              <a:t>57</a:t>
            </a:fld>
            <a:endParaRPr lang="zh-TW" altLang="en-US"/>
          </a:p>
        </p:txBody>
      </p:sp>
      <p:pic>
        <p:nvPicPr>
          <p:cNvPr id="65541" name="Picture 3"/>
          <p:cNvPicPr>
            <a:picLocks noChangeAspect="1" noChangeArrowheads="1"/>
          </p:cNvPicPr>
          <p:nvPr/>
        </p:nvPicPr>
        <p:blipFill>
          <a:blip r:embed="rId4" cstate="print"/>
          <a:srcRect l="18697" t="13739" r="19879" b="3848"/>
          <a:stretch>
            <a:fillRect/>
          </a:stretch>
        </p:blipFill>
        <p:spPr bwMode="auto">
          <a:xfrm>
            <a:off x="2257425" y="2997200"/>
            <a:ext cx="4629150" cy="333851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68313" y="1341438"/>
            <a:ext cx="8229600" cy="935037"/>
          </a:xfrm>
        </p:spPr>
        <p:txBody>
          <a:bodyPr/>
          <a:lstStyle/>
          <a:p>
            <a:r>
              <a:rPr lang="en-GB" altLang="zh-TW" smtClean="0"/>
              <a:t>The other way</a:t>
            </a:r>
          </a:p>
        </p:txBody>
      </p:sp>
      <p:sp>
        <p:nvSpPr>
          <p:cNvPr id="3" name="Content Placeholder 2"/>
          <p:cNvSpPr>
            <a:spLocks noGrp="1"/>
          </p:cNvSpPr>
          <p:nvPr>
            <p:ph idx="1"/>
          </p:nvPr>
        </p:nvSpPr>
        <p:spPr>
          <a:xfrm>
            <a:off x="457200" y="2420938"/>
            <a:ext cx="8229600" cy="3744912"/>
          </a:xfrm>
        </p:spPr>
        <p:txBody>
          <a:bodyPr/>
          <a:lstStyle/>
          <a:p>
            <a:pPr>
              <a:defRPr/>
            </a:pPr>
            <a:r>
              <a:rPr lang="en-GB" dirty="0" smtClean="0"/>
              <a:t>Visit </a:t>
            </a:r>
            <a:r>
              <a:rPr lang="en-GB" dirty="0" smtClean="0">
                <a:hlinkClick r:id="rId3"/>
              </a:rPr>
              <a:t>Hong Kong Anti-doping Committee and download the prohibited list  </a:t>
            </a:r>
            <a:endParaRPr lang="en-GB" dirty="0"/>
          </a:p>
        </p:txBody>
      </p:sp>
      <p:sp>
        <p:nvSpPr>
          <p:cNvPr id="4" name="Slide Number Placeholder 3"/>
          <p:cNvSpPr>
            <a:spLocks noGrp="1"/>
          </p:cNvSpPr>
          <p:nvPr>
            <p:ph type="sldNum" sz="quarter" idx="10"/>
          </p:nvPr>
        </p:nvSpPr>
        <p:spPr/>
        <p:txBody>
          <a:bodyPr/>
          <a:lstStyle/>
          <a:p>
            <a:pPr>
              <a:defRPr/>
            </a:pPr>
            <a:fld id="{86113942-892D-45E5-B5C8-9E729383A809}" type="slidenum">
              <a:rPr lang="zh-TW" altLang="en-US" smtClean="0"/>
              <a:pPr>
                <a:defRPr/>
              </a:pPr>
              <a:t>58</a:t>
            </a:fld>
            <a:endParaRPr lang="zh-TW" altLang="en-US"/>
          </a:p>
        </p:txBody>
      </p:sp>
      <p:pic>
        <p:nvPicPr>
          <p:cNvPr id="66565" name="Picture 2"/>
          <p:cNvPicPr>
            <a:picLocks noChangeAspect="1" noChangeArrowheads="1"/>
          </p:cNvPicPr>
          <p:nvPr/>
        </p:nvPicPr>
        <p:blipFill>
          <a:blip r:embed="rId4" cstate="print"/>
          <a:srcRect l="19191" t="15936" r="19385" b="24727"/>
          <a:stretch>
            <a:fillRect/>
          </a:stretch>
        </p:blipFill>
        <p:spPr bwMode="auto">
          <a:xfrm>
            <a:off x="1962150" y="3573463"/>
            <a:ext cx="5219700" cy="270986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ctrTitle"/>
          </p:nvPr>
        </p:nvSpPr>
        <p:spPr/>
        <p:txBody>
          <a:bodyPr/>
          <a:lstStyle/>
          <a:p>
            <a:r>
              <a:rPr lang="en-GB" altLang="zh-TW" smtClean="0"/>
              <a:t>Oh…</a:t>
            </a:r>
          </a:p>
        </p:txBody>
      </p:sp>
      <p:sp>
        <p:nvSpPr>
          <p:cNvPr id="6" name="Subtitle 5"/>
          <p:cNvSpPr>
            <a:spLocks noGrp="1"/>
          </p:cNvSpPr>
          <p:nvPr>
            <p:ph type="subTitle" idx="1"/>
          </p:nvPr>
        </p:nvSpPr>
        <p:spPr/>
        <p:txBody>
          <a:bodyPr/>
          <a:lstStyle/>
          <a:p>
            <a:pPr>
              <a:defRPr/>
            </a:pPr>
            <a:r>
              <a:rPr lang="en-GB" dirty="0" smtClean="0"/>
              <a:t>I find that my prescription is one of the banned substances in the list but my client need this to treat his illness, what and how can I do? </a:t>
            </a:r>
            <a:endParaRPr lang="en-GB" dirty="0"/>
          </a:p>
        </p:txBody>
      </p:sp>
      <p:sp>
        <p:nvSpPr>
          <p:cNvPr id="4" name="Slide Number Placeholder 3"/>
          <p:cNvSpPr>
            <a:spLocks noGrp="1"/>
          </p:cNvSpPr>
          <p:nvPr>
            <p:ph type="sldNum" sz="quarter" idx="4294967295"/>
          </p:nvPr>
        </p:nvSpPr>
        <p:spPr/>
        <p:txBody>
          <a:bodyPr/>
          <a:lstStyle/>
          <a:p>
            <a:pPr>
              <a:defRPr/>
            </a:pPr>
            <a:fld id="{388D1D43-CC0B-4D34-8BAF-196C44DB8D6D}" type="slidenum">
              <a:rPr lang="zh-TW" altLang="en-US" smtClean="0"/>
              <a:pPr>
                <a:defRPr/>
              </a:pPr>
              <a:t>59</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1341438"/>
            <a:ext cx="8229600" cy="935037"/>
          </a:xfrm>
        </p:spPr>
        <p:txBody>
          <a:bodyPr/>
          <a:lstStyle/>
          <a:p>
            <a:r>
              <a:rPr lang="en-US" altLang="zh-TW" smtClean="0"/>
              <a:t>About this Certificate Course</a:t>
            </a:r>
            <a:endParaRPr lang="en-GB" altLang="zh-TW" smtClean="0"/>
          </a:p>
        </p:txBody>
      </p:sp>
      <p:sp>
        <p:nvSpPr>
          <p:cNvPr id="3" name="Content Placeholder 2"/>
          <p:cNvSpPr>
            <a:spLocks noGrp="1"/>
          </p:cNvSpPr>
          <p:nvPr>
            <p:ph idx="1"/>
          </p:nvPr>
        </p:nvSpPr>
        <p:spPr>
          <a:xfrm>
            <a:off x="457200" y="2420938"/>
            <a:ext cx="8229600" cy="3744912"/>
          </a:xfrm>
        </p:spPr>
        <p:txBody>
          <a:bodyPr/>
          <a:lstStyle/>
          <a:p>
            <a:pPr>
              <a:defRPr/>
            </a:pPr>
            <a:r>
              <a:rPr lang="en-GB" dirty="0" smtClean="0"/>
              <a:t>You can find all you need at EPP’s thematic website </a:t>
            </a:r>
            <a:r>
              <a:rPr lang="en-GB" dirty="0" smtClean="0">
                <a:hlinkClick r:id="rId3"/>
              </a:rPr>
              <a:t>http://exerciserx.cheu.gov.hk</a:t>
            </a:r>
            <a:endParaRPr lang="en-GB" dirty="0" smtClean="0"/>
          </a:p>
          <a:p>
            <a:pPr>
              <a:defRPr/>
            </a:pPr>
            <a:endParaRPr lang="en-GB" dirty="0"/>
          </a:p>
        </p:txBody>
      </p:sp>
      <p:pic>
        <p:nvPicPr>
          <p:cNvPr id="18436" name="Picture 2"/>
          <p:cNvPicPr>
            <a:picLocks noChangeAspect="1" noChangeArrowheads="1"/>
          </p:cNvPicPr>
          <p:nvPr/>
        </p:nvPicPr>
        <p:blipFill>
          <a:blip r:embed="rId4" cstate="print"/>
          <a:srcRect l="24506" t="8244" r="25000" b="9344"/>
          <a:stretch>
            <a:fillRect/>
          </a:stretch>
        </p:blipFill>
        <p:spPr bwMode="auto">
          <a:xfrm>
            <a:off x="900113" y="3429000"/>
            <a:ext cx="3282950" cy="287972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06A16AF8-5F77-4A32-A88A-0965BB406B1A}" type="slidenum">
              <a:rPr lang="zh-TW" altLang="en-US" smtClean="0"/>
              <a:pPr>
                <a:defRPr/>
              </a:pPr>
              <a:t>6</a:t>
            </a:fld>
            <a:endParaRPr lang="zh-TW"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8313" y="1341438"/>
            <a:ext cx="8229600" cy="935037"/>
          </a:xfrm>
        </p:spPr>
        <p:txBody>
          <a:bodyPr/>
          <a:lstStyle/>
          <a:p>
            <a:r>
              <a:rPr lang="en-GB" altLang="zh-TW" sz="3600" smtClean="0"/>
              <a:t>Treatment under exemptions (TUE)</a:t>
            </a:r>
          </a:p>
        </p:txBody>
      </p:sp>
      <p:sp>
        <p:nvSpPr>
          <p:cNvPr id="3" name="Content Placeholder 2"/>
          <p:cNvSpPr>
            <a:spLocks noGrp="1"/>
          </p:cNvSpPr>
          <p:nvPr>
            <p:ph idx="1"/>
          </p:nvPr>
        </p:nvSpPr>
        <p:spPr>
          <a:xfrm>
            <a:off x="457200" y="2420938"/>
            <a:ext cx="8229600" cy="3744912"/>
          </a:xfrm>
        </p:spPr>
        <p:txBody>
          <a:bodyPr/>
          <a:lstStyle/>
          <a:p>
            <a:pPr>
              <a:defRPr/>
            </a:pPr>
            <a:r>
              <a:rPr lang="en-GB" dirty="0" smtClean="0"/>
              <a:t>Applied by the athletes (your client)</a:t>
            </a:r>
          </a:p>
          <a:p>
            <a:pPr>
              <a:defRPr/>
            </a:pPr>
            <a:r>
              <a:rPr lang="en-GB" dirty="0" smtClean="0"/>
              <a:t>The athletes are required to obtain a valid TUE before </a:t>
            </a:r>
            <a:r>
              <a:rPr lang="en-US" altLang="zh-TW" dirty="0" smtClean="0"/>
              <a:t>the start of using of any prohibited substance </a:t>
            </a:r>
          </a:p>
          <a:p>
            <a:pPr>
              <a:defRPr/>
            </a:pPr>
            <a:r>
              <a:rPr lang="en-US" dirty="0" smtClean="0"/>
              <a:t>Doctor needs to offer help to fill in the required information in </a:t>
            </a:r>
            <a:r>
              <a:rPr lang="en-US" dirty="0" smtClean="0">
                <a:hlinkClick r:id="rId3"/>
              </a:rPr>
              <a:t>TUE form </a:t>
            </a:r>
            <a:r>
              <a:rPr lang="en-US" dirty="0" smtClean="0"/>
              <a:t>for your clients</a:t>
            </a:r>
            <a:endParaRPr lang="en-GB" dirty="0"/>
          </a:p>
        </p:txBody>
      </p:sp>
      <p:sp>
        <p:nvSpPr>
          <p:cNvPr id="4" name="Slide Number Placeholder 3"/>
          <p:cNvSpPr>
            <a:spLocks noGrp="1"/>
          </p:cNvSpPr>
          <p:nvPr>
            <p:ph type="sldNum" sz="quarter" idx="10"/>
          </p:nvPr>
        </p:nvSpPr>
        <p:spPr/>
        <p:txBody>
          <a:bodyPr/>
          <a:lstStyle/>
          <a:p>
            <a:pPr>
              <a:defRPr/>
            </a:pPr>
            <a:fld id="{657E9020-D699-4747-A60D-FCBE36B3AE1A}" type="slidenum">
              <a:rPr lang="zh-TW" altLang="en-US" smtClean="0"/>
              <a:pPr>
                <a:defRPr/>
              </a:pPr>
              <a:t>60</a:t>
            </a:fld>
            <a:endParaRPr lang="zh-TW"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ctrTitle"/>
          </p:nvPr>
        </p:nvSpPr>
        <p:spPr/>
        <p:txBody>
          <a:bodyPr/>
          <a:lstStyle/>
          <a:p>
            <a:r>
              <a:rPr lang="en-US" altLang="zh-TW" smtClean="0">
                <a:solidFill>
                  <a:schemeClr val="tx2"/>
                </a:solidFill>
                <a:latin typeface="Impact" pitchFamily="34" charset="0"/>
              </a:rPr>
              <a:t>End of Presentation</a:t>
            </a:r>
            <a:endParaRPr lang="zh-TW" altLang="en-US" smtClean="0">
              <a:solidFill>
                <a:schemeClr val="tx2"/>
              </a:solidFill>
              <a:latin typeface="Impact" pitchFamily="34" charset="0"/>
            </a:endParaRPr>
          </a:p>
        </p:txBody>
      </p:sp>
      <p:sp>
        <p:nvSpPr>
          <p:cNvPr id="5" name="Subtitle 4"/>
          <p:cNvSpPr>
            <a:spLocks noGrp="1"/>
          </p:cNvSpPr>
          <p:nvPr>
            <p:ph type="subTitle" idx="1"/>
          </p:nvPr>
        </p:nvSpPr>
        <p:spPr>
          <a:xfrm>
            <a:off x="0" y="3886200"/>
            <a:ext cx="9144000" cy="1752600"/>
          </a:xfrm>
        </p:spPr>
        <p:txBody>
          <a:bodyPr/>
          <a:lstStyle/>
          <a:p>
            <a:pPr>
              <a:defRPr/>
            </a:pPr>
            <a:r>
              <a:rPr lang="en-US" altLang="zh-TW" dirty="0" smtClean="0">
                <a:solidFill>
                  <a:schemeClr val="tx1">
                    <a:lumMod val="65000"/>
                    <a:lumOff val="35000"/>
                  </a:schemeClr>
                </a:solidFill>
              </a:rPr>
              <a:t>Please refer to Doctor’s Handbook: </a:t>
            </a:r>
            <a:br>
              <a:rPr lang="en-US" altLang="zh-TW" dirty="0" smtClean="0">
                <a:solidFill>
                  <a:schemeClr val="tx1">
                    <a:lumMod val="65000"/>
                    <a:lumOff val="35000"/>
                  </a:schemeClr>
                </a:solidFill>
              </a:rPr>
            </a:br>
            <a:r>
              <a:rPr lang="en-US" altLang="zh-TW" dirty="0" smtClean="0">
                <a:solidFill>
                  <a:schemeClr val="tx1">
                    <a:lumMod val="65000"/>
                    <a:lumOff val="35000"/>
                  </a:schemeClr>
                </a:solidFill>
              </a:rPr>
              <a:t>Chapters 1, 2, 3, 4 and 13 for further reading</a:t>
            </a:r>
            <a:endParaRPr lang="zh-TW" alt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ctrTitle"/>
          </p:nvPr>
        </p:nvSpPr>
        <p:spPr/>
        <p:txBody>
          <a:bodyPr/>
          <a:lstStyle/>
          <a:p>
            <a:r>
              <a:rPr lang="en-US" altLang="zh-TW" smtClean="0">
                <a:solidFill>
                  <a:schemeClr val="tx2"/>
                </a:solidFill>
                <a:latin typeface="Impact" pitchFamily="34" charset="0"/>
              </a:rPr>
              <a:t>Questions and Answers</a:t>
            </a:r>
            <a:endParaRPr lang="zh-TW" altLang="en-US" smtClean="0">
              <a:solidFill>
                <a:schemeClr val="tx2"/>
              </a:solidFill>
              <a:latin typeface="Impact" pitchFamily="34" charset="0"/>
            </a:endParaRPr>
          </a:p>
        </p:txBody>
      </p:sp>
      <p:sp>
        <p:nvSpPr>
          <p:cNvPr id="5" name="Subtitle 4"/>
          <p:cNvSpPr>
            <a:spLocks noGrp="1"/>
          </p:cNvSpPr>
          <p:nvPr>
            <p:ph type="subTitle" idx="1"/>
          </p:nvPr>
        </p:nvSpPr>
        <p:spPr/>
        <p:txBody>
          <a:bodyPr/>
          <a:lstStyle/>
          <a:p>
            <a:pPr>
              <a:defRPr/>
            </a:pP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r>
              <a:rPr lang="en-US" altLang="zh-HK" smtClean="0">
                <a:solidFill>
                  <a:schemeClr val="tx2"/>
                </a:solidFill>
                <a:latin typeface="Impact" pitchFamily="34" charset="0"/>
              </a:rPr>
              <a:t>Basic Concepts of </a:t>
            </a:r>
            <a:br>
              <a:rPr lang="en-US" altLang="zh-HK" smtClean="0">
                <a:solidFill>
                  <a:schemeClr val="tx2"/>
                </a:solidFill>
                <a:latin typeface="Impact" pitchFamily="34" charset="0"/>
              </a:rPr>
            </a:br>
            <a:r>
              <a:rPr lang="en-US" altLang="zh-HK" smtClean="0">
                <a:solidFill>
                  <a:schemeClr val="tx2"/>
                </a:solidFill>
                <a:latin typeface="Impact" pitchFamily="34" charset="0"/>
              </a:rPr>
              <a:t>Exercise Physiology</a:t>
            </a:r>
            <a:endParaRPr lang="zh-HK" altLang="en-US" smtClean="0">
              <a:solidFill>
                <a:schemeClr val="tx2"/>
              </a:solidFill>
              <a:latin typeface="Impact" pitchFamily="34" charset="0"/>
            </a:endParaRPr>
          </a:p>
        </p:txBody>
      </p:sp>
      <p:sp>
        <p:nvSpPr>
          <p:cNvPr id="3" name="Subtitle 2"/>
          <p:cNvSpPr>
            <a:spLocks noGrp="1"/>
          </p:cNvSpPr>
          <p:nvPr>
            <p:ph type="subTitle" idx="1"/>
          </p:nvPr>
        </p:nvSpPr>
        <p:spPr/>
        <p:txBody>
          <a:bodyPr/>
          <a:lstStyle/>
          <a:p>
            <a:pPr>
              <a:defRPr/>
            </a:pPr>
            <a:endParaRPr lang="en-US" altLang="zh-HK" dirty="0" smtClean="0"/>
          </a:p>
          <a:p>
            <a:pPr>
              <a:defRPr/>
            </a:pP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1341438"/>
            <a:ext cx="8229600" cy="935037"/>
          </a:xfrm>
        </p:spPr>
        <p:txBody>
          <a:bodyPr/>
          <a:lstStyle/>
          <a:p>
            <a:pPr eaLnBrk="1" hangingPunct="1"/>
            <a:r>
              <a:rPr lang="en-US" altLang="zh-TW" smtClean="0"/>
              <a:t>Basic Terminology…</a:t>
            </a:r>
            <a:endParaRPr lang="zh-TW" altLang="en-US" smtClean="0"/>
          </a:p>
        </p:txBody>
      </p:sp>
      <p:sp>
        <p:nvSpPr>
          <p:cNvPr id="3" name="Content Placeholder 2"/>
          <p:cNvSpPr>
            <a:spLocks noGrp="1"/>
          </p:cNvSpPr>
          <p:nvPr>
            <p:ph idx="1"/>
          </p:nvPr>
        </p:nvSpPr>
        <p:spPr>
          <a:xfrm>
            <a:off x="457200" y="2420938"/>
            <a:ext cx="8229600" cy="3744912"/>
          </a:xfrm>
        </p:spPr>
        <p:txBody>
          <a:bodyPr rtlCol="0">
            <a:normAutofit/>
          </a:bodyPr>
          <a:lstStyle/>
          <a:p>
            <a:pPr eaLnBrk="1" fontAlgn="auto" hangingPunct="1">
              <a:spcAft>
                <a:spcPts val="0"/>
              </a:spcAft>
              <a:buFont typeface="Arial" pitchFamily="34" charset="0"/>
              <a:buChar char="•"/>
              <a:defRPr/>
            </a:pPr>
            <a:r>
              <a:rPr lang="en-US" altLang="zh-TW" b="1" dirty="0" smtClean="0">
                <a:solidFill>
                  <a:schemeClr val="tx1">
                    <a:lumMod val="75000"/>
                    <a:lumOff val="25000"/>
                  </a:schemeClr>
                </a:solidFill>
              </a:rPr>
              <a:t>Physical Activity </a:t>
            </a:r>
            <a:r>
              <a:rPr lang="zh-TW" altLang="zh-TW" b="1" dirty="0" smtClean="0">
                <a:solidFill>
                  <a:schemeClr val="tx1">
                    <a:lumMod val="75000"/>
                    <a:lumOff val="25000"/>
                  </a:schemeClr>
                </a:solidFill>
              </a:rPr>
              <a:t>「體能活動」</a:t>
            </a:r>
          </a:p>
          <a:p>
            <a:pPr lvl="1" eaLnBrk="1" fontAlgn="auto" hangingPunct="1">
              <a:spcAft>
                <a:spcPts val="0"/>
              </a:spcAft>
              <a:buFont typeface="Arial" pitchFamily="34" charset="0"/>
              <a:buChar char="–"/>
              <a:defRPr/>
            </a:pPr>
            <a:r>
              <a:rPr lang="en-US" altLang="zh-TW" dirty="0" smtClean="0">
                <a:solidFill>
                  <a:schemeClr val="tx1">
                    <a:lumMod val="75000"/>
                    <a:lumOff val="25000"/>
                  </a:schemeClr>
                </a:solidFill>
              </a:rPr>
              <a:t>Any bodily movement produced by the contraction of skeletal muscle that increases energy expenditure above a basal level. In this course, physical activity generally refers to the subset of physical activity that enhances health</a:t>
            </a:r>
            <a:endParaRPr lang="zh-TW" alt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pPr>
              <a:defRPr/>
            </a:pPr>
            <a:fld id="{1A608B77-BA78-4369-9381-3CAEFFA119ED}" type="slidenum">
              <a:rPr lang="zh-TW" altLang="en-US" smtClean="0"/>
              <a:pPr>
                <a:defRPr/>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1341438"/>
            <a:ext cx="8229600" cy="935037"/>
          </a:xfrm>
        </p:spPr>
        <p:txBody>
          <a:bodyPr/>
          <a:lstStyle/>
          <a:p>
            <a:pPr eaLnBrk="1" hangingPunct="1"/>
            <a:r>
              <a:rPr lang="en-US" altLang="zh-TW" smtClean="0"/>
              <a:t>Basic Terminology…</a:t>
            </a:r>
            <a:endParaRPr lang="zh-TW" altLang="en-US" smtClean="0"/>
          </a:p>
        </p:txBody>
      </p:sp>
      <p:sp>
        <p:nvSpPr>
          <p:cNvPr id="3" name="Content Placeholder 2"/>
          <p:cNvSpPr>
            <a:spLocks noGrp="1"/>
          </p:cNvSpPr>
          <p:nvPr>
            <p:ph idx="1"/>
          </p:nvPr>
        </p:nvSpPr>
        <p:spPr>
          <a:xfrm>
            <a:off x="457200" y="2420938"/>
            <a:ext cx="8229600" cy="3744912"/>
          </a:xfrm>
        </p:spPr>
        <p:txBody>
          <a:bodyPr rtlCol="0">
            <a:normAutofit fontScale="92500" lnSpcReduction="10000"/>
          </a:bodyPr>
          <a:lstStyle/>
          <a:p>
            <a:pPr eaLnBrk="1" fontAlgn="auto" hangingPunct="1">
              <a:spcAft>
                <a:spcPts val="0"/>
              </a:spcAft>
              <a:buFont typeface="Arial" pitchFamily="34" charset="0"/>
              <a:buChar char="•"/>
              <a:defRPr/>
            </a:pPr>
            <a:r>
              <a:rPr lang="en-GB" altLang="zh-TW" b="1" dirty="0" smtClean="0"/>
              <a:t>Exercise </a:t>
            </a:r>
            <a:r>
              <a:rPr lang="zh-TW" altLang="en-GB" b="1" dirty="0" smtClean="0"/>
              <a:t>「</a:t>
            </a:r>
            <a:r>
              <a:rPr lang="zh-TW" altLang="en-US" b="1" dirty="0" smtClean="0"/>
              <a:t>運動」</a:t>
            </a:r>
          </a:p>
          <a:p>
            <a:pPr lvl="1" eaLnBrk="1" fontAlgn="auto" hangingPunct="1">
              <a:spcAft>
                <a:spcPts val="0"/>
              </a:spcAft>
              <a:buFont typeface="Arial" pitchFamily="34" charset="0"/>
              <a:buChar char="–"/>
              <a:defRPr/>
            </a:pPr>
            <a:r>
              <a:rPr lang="en-GB" altLang="zh-TW" dirty="0" smtClean="0"/>
              <a:t>A subcategory of physical activity that is planned, structured, repetitive, and purposive in the sense that the improvement or maintenance of one or more components of physical fitness is the objective. </a:t>
            </a:r>
          </a:p>
          <a:p>
            <a:pPr lvl="1" eaLnBrk="1" fontAlgn="auto" hangingPunct="1">
              <a:spcAft>
                <a:spcPts val="0"/>
              </a:spcAft>
              <a:buFont typeface="Arial" pitchFamily="34" charset="0"/>
              <a:buChar char="–"/>
              <a:defRPr/>
            </a:pPr>
            <a:r>
              <a:rPr lang="en-GB" altLang="zh-TW" dirty="0" smtClean="0"/>
              <a:t>Used interchangeably with “exercise training” and generally refer to physical activity performed with the primary purpose of improving or maintaining physical fitness, physical performance, or health</a:t>
            </a:r>
            <a:endParaRPr lang="zh-TW" altLang="en-US" dirty="0" smtClean="0"/>
          </a:p>
        </p:txBody>
      </p:sp>
      <p:sp>
        <p:nvSpPr>
          <p:cNvPr id="4" name="Slide Number Placeholder 3"/>
          <p:cNvSpPr>
            <a:spLocks noGrp="1"/>
          </p:cNvSpPr>
          <p:nvPr>
            <p:ph type="sldNum" sz="quarter" idx="10"/>
          </p:nvPr>
        </p:nvSpPr>
        <p:spPr/>
        <p:txBody>
          <a:bodyPr/>
          <a:lstStyle/>
          <a:p>
            <a:pPr>
              <a:defRPr/>
            </a:pPr>
            <a:fld id="{2F861870-FD34-468D-82DC-9C427BCC1CB6}" type="slidenum">
              <a:rPr lang="zh-TW" altLang="en-US" smtClean="0"/>
              <a:pPr>
                <a:defRPr/>
              </a:pPr>
              <a:t>9</a:t>
            </a:fld>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3710</TotalTime>
  <Words>2532</Words>
  <Application>Microsoft Office PowerPoint</Application>
  <PresentationFormat>On-screen Show (4:3)</PresentationFormat>
  <Paragraphs>463</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Exercise Prescription  Certificate Course </vt:lpstr>
      <vt:lpstr>Outline of this Session</vt:lpstr>
      <vt:lpstr>About this Certificate Course</vt:lpstr>
      <vt:lpstr>About this Certificate Course</vt:lpstr>
      <vt:lpstr>About this Certificate Course</vt:lpstr>
      <vt:lpstr>About this Certificate Course</vt:lpstr>
      <vt:lpstr>Basic Concepts of  Exercise Physiology</vt:lpstr>
      <vt:lpstr>Basic Terminology…</vt:lpstr>
      <vt:lpstr>Basic Terminology…</vt:lpstr>
      <vt:lpstr>Basic Terminology…</vt:lpstr>
      <vt:lpstr>Basic Terminology…</vt:lpstr>
      <vt:lpstr>Basic Terminology…</vt:lpstr>
      <vt:lpstr>Various Types of Physical Activity</vt:lpstr>
      <vt:lpstr>Basic Components of a Single Exercise Session</vt:lpstr>
      <vt:lpstr>What Constitute an Exercise Session?</vt:lpstr>
      <vt:lpstr>Pre-participation  Health Screening</vt:lpstr>
      <vt:lpstr>Have You Faced this Dilemma Before?</vt:lpstr>
      <vt:lpstr>Slide 18</vt:lpstr>
      <vt:lpstr>Pre-participation Health Screening</vt:lpstr>
      <vt:lpstr>Self-guided Screening</vt:lpstr>
      <vt:lpstr>PAR-Q</vt:lpstr>
      <vt:lpstr>Self-guided Screening</vt:lpstr>
      <vt:lpstr>Professionally Guided Screening/ Evaluation</vt:lpstr>
      <vt:lpstr>Professionally Guided Screening/ Evaluation</vt:lpstr>
      <vt:lpstr>Professionally Guided Screening/ Evaluation</vt:lpstr>
      <vt:lpstr>PARMed-X</vt:lpstr>
      <vt:lpstr>Absolute Contraindication</vt:lpstr>
      <vt:lpstr>Condition of Absolute C/I</vt:lpstr>
      <vt:lpstr>Relative contraindication</vt:lpstr>
      <vt:lpstr>Condition of relative C/I</vt:lpstr>
      <vt:lpstr>Condition of relative C/I</vt:lpstr>
      <vt:lpstr>Professionally Guided Screening/ Evaluation</vt:lpstr>
      <vt:lpstr>ACSM Risk Stratification Scheme</vt:lpstr>
      <vt:lpstr>CVD, Pulmonary Diseases and Metabolic Diseases Suggesting High Risk for PA</vt:lpstr>
      <vt:lpstr>Clinical Features Suggesting High Risk for Physical Activity</vt:lpstr>
      <vt:lpstr>Cardiovascular Disease Risk Factors (RFs) for Use with the ACSM Risk Stratification (I)</vt:lpstr>
      <vt:lpstr>Cardiovascular Disease Risk Factors (RFs) for Use with the ACSM Risk Stratification (II)</vt:lpstr>
      <vt:lpstr>Logic Model for the ACSM Risk Stratification Scheme</vt:lpstr>
      <vt:lpstr>ACSM Recommendations on Exercise Testing based on the ACSM Risk Stratification</vt:lpstr>
      <vt:lpstr>Availability of Exercise Testing, Supervision or Monitoring in HK</vt:lpstr>
      <vt:lpstr>Exercise-related Musculoskeletal Injury</vt:lpstr>
      <vt:lpstr>Know the benefits of PA…</vt:lpstr>
      <vt:lpstr>Exercise-related Musculoskeletal Injury</vt:lpstr>
      <vt:lpstr>Continuum of Injury Risk</vt:lpstr>
      <vt:lpstr>Reminders for Safe Physical Activity</vt:lpstr>
      <vt:lpstr>General Guidance on How to Increase Physical Activity</vt:lpstr>
      <vt:lpstr>Overseas Guidelines/ Recommendations on Exercise</vt:lpstr>
      <vt:lpstr>Guidelines/ Recommendations on Exercise</vt:lpstr>
      <vt:lpstr>Banned substances  for  Those who take part in sports (Athletes)</vt:lpstr>
      <vt:lpstr>World Anti-doping Agency (WADA)</vt:lpstr>
      <vt:lpstr>The Prohibited List of Substances</vt:lpstr>
      <vt:lpstr>Prohibited List</vt:lpstr>
      <vt:lpstr>Substance that prohibited at ALL time</vt:lpstr>
      <vt:lpstr>Substance that prohibited IN competition</vt:lpstr>
      <vt:lpstr>Substance that prohibited in  particular sports</vt:lpstr>
      <vt:lpstr>So, …</vt:lpstr>
      <vt:lpstr>The easiest way</vt:lpstr>
      <vt:lpstr>The other way</vt:lpstr>
      <vt:lpstr>Oh…</vt:lpstr>
      <vt:lpstr>Treatment under exemptions (TUE)</vt:lpstr>
      <vt:lpstr>End of Presentation</vt:lpstr>
      <vt:lpstr>Questions and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Prescription Certificate Course - Session 1 Understanding Basic Concepts on Exercise and Handling Exercise Risks</dc:title>
  <dc:subject>Health care professionals Continuous Medical Education Course Materials</dc:subject>
  <dc:creator>Department of Health, HKSARG</dc:creator>
  <cp:keywords>Exercise Prescription Certificate Course - Session 1 Understanding Basic Concepts on Exercise and Handling Exercise Risks; Department of Health, HKSARG; Exercise Prescription Department of Health, HKSARG</cp:keywords>
  <cp:lastModifiedBy>psohp11</cp:lastModifiedBy>
  <cp:revision>286</cp:revision>
  <dcterms:created xsi:type="dcterms:W3CDTF">2012-06-27T01:23:52Z</dcterms:created>
  <dcterms:modified xsi:type="dcterms:W3CDTF">2014-08-26T09:53:01Z</dcterms:modified>
</cp:coreProperties>
</file>