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6" r:id="rId2"/>
    <p:sldId id="296" r:id="rId3"/>
    <p:sldId id="406" r:id="rId4"/>
    <p:sldId id="411" r:id="rId5"/>
    <p:sldId id="412" r:id="rId6"/>
    <p:sldId id="413" r:id="rId7"/>
    <p:sldId id="414" r:id="rId8"/>
    <p:sldId id="415" r:id="rId9"/>
    <p:sldId id="416" r:id="rId10"/>
    <p:sldId id="417" r:id="rId11"/>
    <p:sldId id="418" r:id="rId12"/>
    <p:sldId id="420" r:id="rId13"/>
    <p:sldId id="421" r:id="rId14"/>
    <p:sldId id="449" r:id="rId15"/>
    <p:sldId id="468" r:id="rId16"/>
    <p:sldId id="424" r:id="rId17"/>
    <p:sldId id="422" r:id="rId18"/>
    <p:sldId id="425" r:id="rId19"/>
    <p:sldId id="426" r:id="rId20"/>
    <p:sldId id="427" r:id="rId21"/>
    <p:sldId id="428" r:id="rId22"/>
    <p:sldId id="429" r:id="rId23"/>
    <p:sldId id="430" r:id="rId24"/>
    <p:sldId id="431" r:id="rId25"/>
    <p:sldId id="432" r:id="rId26"/>
    <p:sldId id="433" r:id="rId27"/>
    <p:sldId id="434" r:id="rId28"/>
    <p:sldId id="435" r:id="rId29"/>
    <p:sldId id="436" r:id="rId30"/>
    <p:sldId id="437" r:id="rId31"/>
    <p:sldId id="438" r:id="rId32"/>
    <p:sldId id="439" r:id="rId33"/>
    <p:sldId id="440" r:id="rId34"/>
    <p:sldId id="441" r:id="rId35"/>
    <p:sldId id="442" r:id="rId36"/>
    <p:sldId id="405" r:id="rId37"/>
    <p:sldId id="396" r:id="rId38"/>
    <p:sldId id="397" r:id="rId39"/>
    <p:sldId id="398" r:id="rId40"/>
    <p:sldId id="399" r:id="rId41"/>
    <p:sldId id="400" r:id="rId42"/>
    <p:sldId id="401" r:id="rId43"/>
    <p:sldId id="402" r:id="rId44"/>
    <p:sldId id="403" r:id="rId45"/>
    <p:sldId id="404" r:id="rId46"/>
    <p:sldId id="467" r:id="rId47"/>
    <p:sldId id="407" r:id="rId48"/>
    <p:sldId id="408" r:id="rId49"/>
    <p:sldId id="469" r:id="rId50"/>
    <p:sldId id="409" r:id="rId51"/>
    <p:sldId id="410" r:id="rId52"/>
    <p:sldId id="450" r:id="rId53"/>
    <p:sldId id="451" r:id="rId54"/>
    <p:sldId id="452" r:id="rId55"/>
    <p:sldId id="453" r:id="rId56"/>
    <p:sldId id="454" r:id="rId57"/>
    <p:sldId id="455" r:id="rId58"/>
    <p:sldId id="456" r:id="rId59"/>
    <p:sldId id="457" r:id="rId60"/>
    <p:sldId id="458" r:id="rId61"/>
    <p:sldId id="459" r:id="rId62"/>
    <p:sldId id="460" r:id="rId63"/>
    <p:sldId id="461" r:id="rId64"/>
    <p:sldId id="462" r:id="rId65"/>
    <p:sldId id="463" r:id="rId66"/>
    <p:sldId id="464" r:id="rId67"/>
    <p:sldId id="465" r:id="rId68"/>
    <p:sldId id="466" r:id="rId69"/>
    <p:sldId id="297" r:id="rId70"/>
    <p:sldId id="304" r:id="rId71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507" autoAdjust="0"/>
  </p:normalViewPr>
  <p:slideViewPr>
    <p:cSldViewPr>
      <p:cViewPr>
        <p:scale>
          <a:sx n="75" d="100"/>
          <a:sy n="75" d="100"/>
        </p:scale>
        <p:origin x="-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3216" y="-77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28EDAEB7-0B83-48FC-B308-F8FC86C2D95C}" type="datetimeFigureOut">
              <a:rPr lang="zh-TW" altLang="en-US"/>
              <a:pPr>
                <a:defRPr/>
              </a:pPr>
              <a:t>2014/8/26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922236B9-1DA6-4AC6-827A-4FB3B6BF4E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99493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9B6160A5-4EDE-49E2-B1DC-D6120DD5F748}" type="datetimeFigureOut">
              <a:rPr lang="zh-TW" altLang="en-US"/>
              <a:pPr>
                <a:defRPr/>
              </a:pPr>
              <a:t>2014/8/26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  <a:endParaRPr lang="zh-TW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48006657-D25D-433A-82FD-F25D4512E2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51104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15A3175-A3A3-43BE-878C-7B9707247B10}" type="datetime1">
              <a:rPr lang="en-US" altLang="zh-HK" smtClean="0">
                <a:latin typeface="Times New Roman" pitchFamily="18" charset="0"/>
              </a:rPr>
              <a:pPr>
                <a:defRPr/>
              </a:pPr>
              <a:t>8/26/2014</a:t>
            </a:fld>
            <a:endParaRPr lang="en-US" altLang="zh-HK" smtClean="0">
              <a:latin typeface="Times New Roman" pitchFamily="18" charset="0"/>
            </a:endParaRPr>
          </a:p>
        </p:txBody>
      </p:sp>
      <p:sp>
        <p:nvSpPr>
          <p:cNvPr id="849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367FD88-100F-4BF5-A9C6-CB21116A14CD}" type="slidenum">
              <a:rPr lang="en-US" altLang="zh-HK" smtClean="0">
                <a:latin typeface="Times New Roman" pitchFamily="18" charset="0"/>
              </a:rPr>
              <a:pPr>
                <a:defRPr/>
              </a:pPr>
              <a:t>4</a:t>
            </a:fld>
            <a:endParaRPr lang="en-US" altLang="zh-HK" smtClean="0">
              <a:latin typeface="Times New Roman" pitchFamily="18" charset="0"/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04800" indent="-304800" eaLnBrk="1" hangingPunct="1"/>
            <a:endParaRPr lang="zh-HK" altLang="zh-HK" smtClean="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56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58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59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61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62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63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64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65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66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67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68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69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70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06657-D25D-433A-82FD-F25D4512E25F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:\_ NCDP Team\Public\6 Action Areas\PA promotion\EPP\Alliance Building\Exercise Prescription Development Committee\collaborators logos\HKMA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6340475"/>
            <a:ext cx="298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U:\_ MC Team\Public\Logos\COMMON LOGOS\DH logos\DH_biling_centr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330950"/>
            <a:ext cx="5762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\\dhhpfs10\usr\_ Users\mohp3\Desktop\untitled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26988"/>
            <a:ext cx="91281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/>
          <p:nvPr userDrawn="1"/>
        </p:nvSpPr>
        <p:spPr>
          <a:xfrm>
            <a:off x="0" y="-17463"/>
            <a:ext cx="1763713" cy="11969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8" name="Picture 2" descr="\\dhhpfs10\usr\_ Users\mohp3\Desktop\untitled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9388"/>
            <a:ext cx="1473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14313" y="63722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Co-</a:t>
            </a:r>
            <a:r>
              <a:rPr kumimoji="0" lang="en-US" altLang="zh-TW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organised</a:t>
            </a:r>
            <a:r>
              <a:rPr kumimoji="0" lang="en-US" altLang="zh-TW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by:</a:t>
            </a:r>
            <a:endParaRPr kumimoji="0" lang="zh-TW" altLang="en-US" sz="1200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04025" y="6376988"/>
            <a:ext cx="2089150" cy="365125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Sponsored by: </a:t>
            </a:r>
            <a:endParaRPr kumimoji="0" lang="zh-TW" altLang="en-US" sz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6381750"/>
            <a:ext cx="9890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419475" y="63722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Supported by: </a:t>
            </a:r>
            <a:endParaRPr kumimoji="0" lang="zh-TW" altLang="en-US" sz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6354763"/>
            <a:ext cx="2476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U:\_ NCDP Team\Public\6 Action Areas\PA promotion\EPP\Alliance Building\Exercise Prescription Development Committee\collaborators logos\HKPFA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381750"/>
            <a:ext cx="3810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2423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FF879517-6DFF-4DE6-B88B-0E047594053A}" type="datetimeFigureOut">
              <a:rPr lang="zh-TW" altLang="en-US"/>
              <a:pPr>
                <a:defRPr/>
              </a:pPr>
              <a:t>2014/8/26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4D474-970A-4BEE-B324-B09D139E35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32857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20791787-0F56-4249-BF69-FDE68E4A2C2C}" type="datetimeFigureOut">
              <a:rPr lang="zh-TW" altLang="en-US"/>
              <a:pPr>
                <a:defRPr/>
              </a:pPr>
              <a:t>2014/8/26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B5AA6-2D76-444D-979A-AAF5F73AA08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3543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hhpfs10\usr\_ Users\mohp3\Desktop\untitl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26988"/>
            <a:ext cx="91281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/>
          <p:nvPr userDrawn="1"/>
        </p:nvSpPr>
        <p:spPr>
          <a:xfrm>
            <a:off x="0" y="-17463"/>
            <a:ext cx="1763713" cy="11969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6" name="Picture 2" descr="\\dhhpfs10\usr\_ Users\mohp3\Desktop\untitled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9388"/>
            <a:ext cx="1473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U:\_ NCDP Team\Public\6 Action Areas\PA promotion\EPP\Alliance Building\Exercise Prescription Development Committee\collaborators logos\HKMA logo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6340475"/>
            <a:ext cx="298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U:\_ MC Team\Public\Logos\COMMON LOGOS\DH logos\DH_biling_centre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330950"/>
            <a:ext cx="5762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14313" y="63722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Co-</a:t>
            </a:r>
            <a:r>
              <a:rPr kumimoji="0" lang="en-US" altLang="zh-TW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organised</a:t>
            </a:r>
            <a:r>
              <a:rPr kumimoji="0" lang="en-US" altLang="zh-TW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by:</a:t>
            </a:r>
            <a:endParaRPr kumimoji="0" lang="zh-TW" altLang="en-US" sz="1200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04025" y="6376988"/>
            <a:ext cx="2089150" cy="365125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Sponsored by: </a:t>
            </a:r>
            <a:endParaRPr kumimoji="0" lang="zh-TW" altLang="en-US" sz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6381750"/>
            <a:ext cx="9890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419475" y="63722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Supported by: </a:t>
            </a:r>
            <a:endParaRPr kumimoji="0" lang="zh-TW" altLang="en-US" sz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6354763"/>
            <a:ext cx="2476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U:\_ NCDP Team\Public\6 Action Areas\PA promotion\EPP\Alliance Building\Exercise Prescription Development Committee\collaborators logos\HKPFA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381750"/>
            <a:ext cx="3810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936104"/>
          </a:xfrm>
        </p:spPr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altLang="zh-TW" dirty="0" smtClean="0"/>
              <a:t>Click to edit Master title style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4441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14DE6-1D0F-4201-B8A5-52347E0D5D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8355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3ADA6703-5190-46FD-BC2D-278CA5A306C6}" type="datetimeFigureOut">
              <a:rPr lang="zh-TW" altLang="en-US"/>
              <a:pPr>
                <a:defRPr/>
              </a:pPr>
              <a:t>2014/8/26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67E29-26FD-4FB9-A555-ACEE1D954E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9672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dhhpfs10\usr\_ Users\mohp3\Desktop\untitl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26988"/>
            <a:ext cx="91281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/>
          <p:nvPr userDrawn="1"/>
        </p:nvSpPr>
        <p:spPr>
          <a:xfrm>
            <a:off x="0" y="-17463"/>
            <a:ext cx="1763713" cy="11969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7" name="Picture 2" descr="\\dhhpfs10\usr\_ Users\mohp3\Desktop\untitled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9388"/>
            <a:ext cx="1473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U:\_ NCDP Team\Public\6 Action Areas\PA promotion\EPP\Alliance Building\Exercise Prescription Development Committee\collaborators logos\HKMA logo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6340475"/>
            <a:ext cx="298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U:\_ MC Team\Public\Logos\COMMON LOGOS\DH logos\DH_biling_centre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330950"/>
            <a:ext cx="5762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14313" y="63722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Co-</a:t>
            </a:r>
            <a:r>
              <a:rPr kumimoji="0" lang="en-US" altLang="zh-TW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organised</a:t>
            </a:r>
            <a:r>
              <a:rPr kumimoji="0" lang="en-US" altLang="zh-TW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by:</a:t>
            </a:r>
            <a:endParaRPr kumimoji="0" lang="zh-TW" altLang="en-US" sz="1200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6804025" y="6376988"/>
            <a:ext cx="2089150" cy="365125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Sponsored by: </a:t>
            </a:r>
            <a:endParaRPr kumimoji="0" lang="zh-TW" altLang="en-US" sz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6381750"/>
            <a:ext cx="9890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3419475" y="63722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Supported by: </a:t>
            </a:r>
            <a:endParaRPr kumimoji="0" lang="zh-TW" altLang="en-US" sz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6354763"/>
            <a:ext cx="2476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U:\_ NCDP Team\Public\6 Action Areas\PA promotion\EPP\Alliance Building\Exercise Prescription Development Committee\collaborators logos\HKPFA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381750"/>
            <a:ext cx="3810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936104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444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444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14B0-33FB-4652-8127-DC43D6B4BC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5107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B504A1B9-A746-4599-832A-75AB38D77A0E}" type="datetimeFigureOut">
              <a:rPr lang="zh-TW" altLang="en-US"/>
              <a:pPr>
                <a:defRPr/>
              </a:pPr>
              <a:t>2014/8/26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B4466-77A8-4B8F-83D5-BC4A73B3A7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25301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05A1C56E-61F4-479B-92E7-ED038F8CDDF7}" type="datetimeFigureOut">
              <a:rPr lang="zh-TW" altLang="en-US"/>
              <a:pPr>
                <a:defRPr/>
              </a:pPr>
              <a:t>2014/8/26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8456B-C937-438B-BB0F-7DA9E77886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91136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ACFCE8FC-5964-4366-8D8D-75F8436EEBFF}" type="datetimeFigureOut">
              <a:rPr lang="zh-TW" altLang="en-US"/>
              <a:pPr>
                <a:defRPr/>
              </a:pPr>
              <a:t>2014/8/26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34E9D-43D5-419F-9E1A-2F56EBB44A4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5261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F9FCA9D8-B9F1-4C8F-908D-60D2BD33A9C5}" type="datetimeFigureOut">
              <a:rPr lang="zh-TW" altLang="en-US"/>
              <a:pPr>
                <a:defRPr/>
              </a:pPr>
              <a:t>2014/8/26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C918F-BC2D-40DC-8AD2-822A6F89758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50694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167E05B8-FDE9-4976-BCEF-334ADC81806C}" type="datetimeFigureOut">
              <a:rPr lang="zh-TW" altLang="en-US"/>
              <a:pPr>
                <a:defRPr/>
              </a:pPr>
              <a:t>2014/8/26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C16EC-2ED2-45E2-9BD7-FBDA1A8A81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1588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  <a:endParaRPr lang="zh-TW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6356350"/>
            <a:ext cx="828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029F3B-FB04-4510-9B06-AE37998172E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zh-TW" dirty="0" smtClean="0">
                <a:solidFill>
                  <a:schemeClr val="tx2"/>
                </a:solidFill>
                <a:latin typeface="Impact" pitchFamily="34" charset="0"/>
              </a:rPr>
              <a:t>Exercise Prescription </a:t>
            </a:r>
            <a:br>
              <a:rPr lang="en-GB" altLang="zh-TW" dirty="0" smtClean="0">
                <a:solidFill>
                  <a:schemeClr val="tx2"/>
                </a:solidFill>
                <a:latin typeface="Impact" pitchFamily="34" charset="0"/>
              </a:rPr>
            </a:br>
            <a:r>
              <a:rPr lang="en-GB" altLang="zh-TW" dirty="0" smtClean="0">
                <a:solidFill>
                  <a:schemeClr val="tx2"/>
                </a:solidFill>
                <a:latin typeface="Impact" pitchFamily="34" charset="0"/>
              </a:rPr>
              <a:t>Certificate Course</a:t>
            </a:r>
            <a:endParaRPr lang="zh-TW" altLang="en-US" dirty="0" smtClean="0">
              <a:solidFill>
                <a:schemeClr val="tx2"/>
              </a:solidFill>
              <a:latin typeface="Impac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60800"/>
            <a:ext cx="9144000" cy="23510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Session 3:</a:t>
            </a:r>
            <a:b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Practical Tips for Constructing a Progressive Stretching and Resistance Training </a:t>
            </a:r>
            <a:r>
              <a:rPr lang="en-US" altLang="zh-TW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Programme</a:t>
            </a:r>
            <a:endParaRPr lang="zh-TW" alt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mtClean="0"/>
              <a:t>Benefits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229600" cy="3744912"/>
          </a:xfrm>
        </p:spPr>
        <p:txBody>
          <a:bodyPr/>
          <a:lstStyle/>
          <a:p>
            <a:pPr>
              <a:defRPr/>
            </a:pPr>
            <a:r>
              <a:rPr lang="en-US" altLang="zh-TW"/>
              <a:t>Physiological:</a:t>
            </a:r>
          </a:p>
          <a:p>
            <a:pPr lvl="1">
              <a:defRPr/>
            </a:pPr>
            <a:r>
              <a:rPr lang="en-US" altLang="zh-TW"/>
              <a:t>Increase muscular blood flow</a:t>
            </a:r>
          </a:p>
          <a:p>
            <a:pPr lvl="1">
              <a:defRPr/>
            </a:pPr>
            <a:r>
              <a:rPr lang="en-US" altLang="zh-TW"/>
              <a:t>Facilitate recovery from fatigue</a:t>
            </a:r>
          </a:p>
          <a:p>
            <a:pPr lvl="1">
              <a:defRPr/>
            </a:pPr>
            <a:r>
              <a:rPr lang="en-US" altLang="zh-TW"/>
              <a:t>Reduce delay-onset muscle soreness</a:t>
            </a:r>
          </a:p>
          <a:p>
            <a:pPr lvl="1">
              <a:defRPr/>
            </a:pPr>
            <a:r>
              <a:rPr lang="en-US" altLang="zh-TW"/>
              <a:t>Suppress pain perception of muscle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229600" cy="936625"/>
          </a:xfrm>
        </p:spPr>
        <p:txBody>
          <a:bodyPr/>
          <a:lstStyle/>
          <a:p>
            <a:r>
              <a:rPr lang="en-US" altLang="zh-TW" sz="3600" smtClean="0"/>
              <a:t>Principles of constructing flexibility training programme for exercise beginner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349500"/>
            <a:ext cx="8229600" cy="3743325"/>
          </a:xfrm>
        </p:spPr>
        <p:txBody>
          <a:bodyPr/>
          <a:lstStyle/>
          <a:p>
            <a:pPr lvl="1">
              <a:defRPr/>
            </a:pPr>
            <a:r>
              <a:rPr lang="en-US" altLang="zh-TW" dirty="0" smtClean="0"/>
              <a:t>Avoid </a:t>
            </a:r>
            <a:r>
              <a:rPr lang="en-US" altLang="zh-TW" dirty="0"/>
              <a:t>ballistic and jerky movements</a:t>
            </a:r>
          </a:p>
          <a:p>
            <a:pPr lvl="1">
              <a:defRPr/>
            </a:pPr>
            <a:r>
              <a:rPr lang="en-US" altLang="zh-TW" dirty="0" smtClean="0"/>
              <a:t>Prior to, during and </a:t>
            </a:r>
            <a:r>
              <a:rPr lang="en-US" altLang="zh-TW" dirty="0"/>
              <a:t>after the major </a:t>
            </a:r>
            <a:r>
              <a:rPr lang="en-US" altLang="zh-TW" dirty="0" smtClean="0"/>
              <a:t>workouts</a:t>
            </a:r>
            <a:endParaRPr lang="en-US" altLang="zh-TW" dirty="0"/>
          </a:p>
          <a:p>
            <a:pPr lvl="1">
              <a:defRPr/>
            </a:pPr>
            <a:r>
              <a:rPr lang="en-US" altLang="zh-TW" dirty="0"/>
              <a:t>avoid some sports-specific stretching </a:t>
            </a:r>
            <a:r>
              <a:rPr lang="en-US" altLang="zh-TW" dirty="0" smtClean="0"/>
              <a:t>techniques</a:t>
            </a:r>
          </a:p>
          <a:p>
            <a:pPr lvl="1">
              <a:defRPr/>
            </a:pPr>
            <a:r>
              <a:rPr lang="en-US" altLang="zh-TW" dirty="0"/>
              <a:t>from large joints(large muscle </a:t>
            </a:r>
            <a:r>
              <a:rPr lang="en-US" altLang="zh-TW" dirty="0" err="1"/>
              <a:t>grops</a:t>
            </a:r>
            <a:r>
              <a:rPr lang="en-US" altLang="zh-TW" dirty="0"/>
              <a:t>) to small joints (small muscle groups)</a:t>
            </a:r>
          </a:p>
          <a:p>
            <a:pPr lvl="1">
              <a:defRPr/>
            </a:pPr>
            <a:r>
              <a:rPr lang="en-US" altLang="zh-TW" dirty="0"/>
              <a:t>pinpoint to the joints (muscle groups) of poor flexibility</a:t>
            </a:r>
          </a:p>
          <a:p>
            <a:pPr lvl="1">
              <a:defRPr/>
            </a:pPr>
            <a:r>
              <a:rPr lang="en-US" altLang="zh-TW" dirty="0"/>
              <a:t>Warm-up the joints before stretching</a:t>
            </a:r>
          </a:p>
          <a:p>
            <a:pPr lvl="1">
              <a:defRPr/>
            </a:pPr>
            <a:endParaRPr lang="en-US" altLang="zh-TW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3744913"/>
          </a:xfrm>
        </p:spPr>
        <p:txBody>
          <a:bodyPr/>
          <a:lstStyle/>
          <a:p>
            <a:pPr lvl="1">
              <a:defRPr/>
            </a:pPr>
            <a:r>
              <a:rPr lang="en-US" altLang="zh-TW" sz="3600" b="1" dirty="0" smtClean="0"/>
              <a:t>Frequency:</a:t>
            </a:r>
            <a:r>
              <a:rPr lang="en-US" altLang="zh-TW" sz="3600" dirty="0" smtClean="0"/>
              <a:t> </a:t>
            </a:r>
          </a:p>
          <a:p>
            <a:pPr lvl="2">
              <a:defRPr/>
            </a:pPr>
            <a:r>
              <a:rPr lang="en-US" altLang="zh-TW" sz="3200" dirty="0" smtClean="0"/>
              <a:t>2 </a:t>
            </a:r>
            <a:r>
              <a:rPr lang="en-US" altLang="zh-TW" sz="3200" dirty="0"/>
              <a:t>to 3 </a:t>
            </a:r>
            <a:r>
              <a:rPr lang="en-US" altLang="zh-TW" sz="3200" dirty="0" smtClean="0"/>
              <a:t>d/</a:t>
            </a:r>
            <a:r>
              <a:rPr lang="en-US" altLang="zh-TW" sz="3200" dirty="0" err="1" smtClean="0"/>
              <a:t>wk</a:t>
            </a:r>
            <a:r>
              <a:rPr lang="en-US" altLang="zh-TW" sz="3200" dirty="0" smtClean="0"/>
              <a:t> with daily being most effective</a:t>
            </a:r>
          </a:p>
          <a:p>
            <a:pPr lvl="1">
              <a:defRPr/>
            </a:pPr>
            <a:r>
              <a:rPr lang="en-US" altLang="zh-TW" sz="3600" dirty="0" smtClean="0"/>
              <a:t> </a:t>
            </a:r>
            <a:r>
              <a:rPr lang="en-US" altLang="zh-TW" sz="3600" b="1" dirty="0" smtClean="0"/>
              <a:t>Intensity</a:t>
            </a:r>
            <a:r>
              <a:rPr lang="en-US" altLang="zh-TW" sz="3600" dirty="0" smtClean="0"/>
              <a:t>:</a:t>
            </a:r>
          </a:p>
          <a:p>
            <a:pPr lvl="2">
              <a:defRPr/>
            </a:pPr>
            <a:r>
              <a:rPr lang="en-US" altLang="zh-TW" sz="3200" dirty="0"/>
              <a:t>Stretch to </a:t>
            </a:r>
            <a:r>
              <a:rPr lang="en-US" altLang="zh-TW" sz="3200" dirty="0" smtClean="0"/>
              <a:t>the point of feeling tightness or slightly discomfort</a:t>
            </a:r>
            <a:endParaRPr lang="en-US" altLang="zh-TW" sz="3200" dirty="0"/>
          </a:p>
          <a:p>
            <a:pPr lvl="1">
              <a:defRPr/>
            </a:pPr>
            <a:endParaRPr lang="en-US" altLang="zh-TW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229600" cy="3743325"/>
          </a:xfrm>
        </p:spPr>
        <p:txBody>
          <a:bodyPr/>
          <a:lstStyle/>
          <a:p>
            <a:pPr lvl="1">
              <a:defRPr/>
            </a:pPr>
            <a:r>
              <a:rPr lang="en-US" altLang="zh-TW" sz="3200" b="1" dirty="0" smtClean="0"/>
              <a:t>Time:</a:t>
            </a:r>
          </a:p>
          <a:p>
            <a:pPr lvl="2">
              <a:defRPr/>
            </a:pPr>
            <a:r>
              <a:rPr lang="en-US" altLang="zh-TW" sz="2800" dirty="0"/>
              <a:t>Hold </a:t>
            </a:r>
            <a:r>
              <a:rPr lang="en-US" altLang="zh-TW" sz="2800" dirty="0" smtClean="0"/>
              <a:t>a static stretch for 15 </a:t>
            </a:r>
            <a:r>
              <a:rPr lang="en-US" altLang="zh-TW" sz="2800" dirty="0">
                <a:latin typeface="Arial"/>
              </a:rPr>
              <a:t>–</a:t>
            </a:r>
            <a:r>
              <a:rPr lang="en-US" altLang="zh-TW" sz="2800" dirty="0"/>
              <a:t> 30 seconds </a:t>
            </a:r>
            <a:r>
              <a:rPr lang="en-US" altLang="zh-TW" sz="2800" dirty="0" smtClean="0"/>
              <a:t>(adults)</a:t>
            </a:r>
          </a:p>
          <a:p>
            <a:pPr lvl="2">
              <a:defRPr/>
            </a:pPr>
            <a:r>
              <a:rPr lang="en-US" altLang="zh-TW" sz="2800" dirty="0" smtClean="0"/>
              <a:t>Hold a static stretch for 30-60 seconds (older adults)</a:t>
            </a:r>
          </a:p>
          <a:p>
            <a:pPr lvl="2">
              <a:defRPr/>
            </a:pPr>
            <a:r>
              <a:rPr lang="en-US" altLang="zh-TW" sz="2800" dirty="0" smtClean="0"/>
              <a:t>For PNF, 3-6 s of light-to-moderate contraction followed by a 10-30 s assisted stretch</a:t>
            </a:r>
          </a:p>
          <a:p>
            <a:pPr lvl="1">
              <a:defRPr/>
            </a:pPr>
            <a:r>
              <a:rPr lang="en-US" altLang="zh-TW" sz="3200" b="1" dirty="0" smtClean="0"/>
              <a:t>Types:</a:t>
            </a:r>
          </a:p>
          <a:p>
            <a:pPr lvl="2">
              <a:defRPr/>
            </a:pPr>
            <a:r>
              <a:rPr lang="en-US" altLang="zh-TW" sz="2800" dirty="0" smtClean="0"/>
              <a:t>Each of the major muscle-tendon units is recommended</a:t>
            </a:r>
          </a:p>
          <a:p>
            <a:pPr lvl="2">
              <a:defRPr/>
            </a:pPr>
            <a:endParaRPr lang="en-US" altLang="zh-TW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3743325"/>
          </a:xfrm>
        </p:spPr>
        <p:txBody>
          <a:bodyPr/>
          <a:lstStyle/>
          <a:p>
            <a:pPr lvl="1">
              <a:defRPr/>
            </a:pPr>
            <a:r>
              <a:rPr lang="en-US" altLang="zh-HK" sz="3200" b="1" dirty="0" smtClean="0"/>
              <a:t>Volume:</a:t>
            </a:r>
          </a:p>
          <a:p>
            <a:pPr lvl="2">
              <a:defRPr/>
            </a:pPr>
            <a:r>
              <a:rPr lang="en-US" altLang="zh-HK" sz="2800" dirty="0" smtClean="0"/>
              <a:t>Perform 60 s of total stretching time for each flexibility exercise</a:t>
            </a:r>
          </a:p>
          <a:p>
            <a:pPr lvl="1">
              <a:defRPr/>
            </a:pPr>
            <a:r>
              <a:rPr lang="en-US" altLang="zh-HK" sz="3200" b="1" dirty="0" smtClean="0"/>
              <a:t>Pattern:</a:t>
            </a:r>
          </a:p>
          <a:p>
            <a:pPr lvl="2">
              <a:defRPr/>
            </a:pPr>
            <a:r>
              <a:rPr lang="en-US" altLang="zh-HK" sz="2800" dirty="0" smtClean="0"/>
              <a:t>2-4 stretches for each exercise </a:t>
            </a:r>
          </a:p>
          <a:p>
            <a:pPr lvl="2">
              <a:defRPr/>
            </a:pPr>
            <a:r>
              <a:rPr lang="en-US" altLang="zh-HK" sz="2800" dirty="0" smtClean="0"/>
              <a:t>Flexibility exercise is the most effective when the muscle is warmed</a:t>
            </a:r>
          </a:p>
          <a:p>
            <a:pPr lvl="2">
              <a:defRPr/>
            </a:pPr>
            <a:endParaRPr lang="en-US" altLang="zh-HK" b="1" dirty="0" smtClean="0"/>
          </a:p>
          <a:p>
            <a:pPr lvl="2">
              <a:defRPr/>
            </a:pPr>
            <a:endParaRPr lang="zh-HK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tx2"/>
                </a:solidFill>
                <a:latin typeface="Impact" pitchFamily="34" charset="0"/>
              </a:rPr>
              <a:t>Different Types of Stretching Exercise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altLang="zh-HK" dirty="0" smtClean="0"/>
          </a:p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mtClean="0"/>
              <a:t>Muscle groups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229600" cy="3744912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defRPr/>
            </a:pPr>
            <a:r>
              <a:rPr lang="en-US" altLang="zh-TW" sz="2800" dirty="0"/>
              <a:t>Trapezius muscles (Neck/Shoulder)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en-US" altLang="zh-TW" sz="2800" dirty="0"/>
              <a:t>Deltoids (Shoulder)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en-US" altLang="zh-TW" sz="2800" dirty="0"/>
              <a:t>Triceps (Posterior arm)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en-US" altLang="zh-TW" sz="2800" dirty="0" smtClean="0"/>
              <a:t>Pectorals (Chest)</a:t>
            </a:r>
            <a:endParaRPr lang="en-US" altLang="zh-TW" sz="2800" dirty="0"/>
          </a:p>
          <a:p>
            <a:pPr marL="609600" indent="-609600">
              <a:lnSpc>
                <a:spcPct val="80000"/>
              </a:lnSpc>
              <a:defRPr/>
            </a:pPr>
            <a:r>
              <a:rPr lang="en-US" altLang="zh-TW" sz="2800" dirty="0" smtClean="0"/>
              <a:t>Adductors (Inner Thigh)</a:t>
            </a:r>
            <a:endParaRPr lang="en-US" altLang="zh-TW" sz="2800" dirty="0"/>
          </a:p>
          <a:p>
            <a:pPr marL="609600" indent="-609600">
              <a:lnSpc>
                <a:spcPct val="80000"/>
              </a:lnSpc>
              <a:defRPr/>
            </a:pPr>
            <a:r>
              <a:rPr lang="en-US" altLang="zh-TW" sz="2800" dirty="0"/>
              <a:t>Quadriceps (Anterior Thigh)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en-US" altLang="zh-TW" sz="2800" dirty="0"/>
              <a:t>Hamstrings (Posterior Thigh)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en-US" altLang="zh-TW" sz="2800" dirty="0"/>
              <a:t>Calf (Posterior Leg)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en-US" altLang="zh-TW" sz="2800" dirty="0"/>
              <a:t>Erectors (Lower Back)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229600" cy="935038"/>
          </a:xfrm>
        </p:spPr>
        <p:txBody>
          <a:bodyPr/>
          <a:lstStyle/>
          <a:p>
            <a:r>
              <a:rPr lang="en-US" altLang="zh-TW" smtClean="0"/>
              <a:t>Procedures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319587"/>
          </a:xfrm>
        </p:spPr>
        <p:txBody>
          <a:bodyPr/>
          <a:lstStyle/>
          <a:p>
            <a:pPr marL="609600" indent="-609600">
              <a:defRPr/>
            </a:pPr>
            <a:r>
              <a:rPr lang="en-US" altLang="zh-TW" sz="2400" dirty="0" smtClean="0"/>
              <a:t>Stretch </a:t>
            </a:r>
            <a:r>
              <a:rPr lang="en-US" altLang="zh-TW" sz="2400" dirty="0"/>
              <a:t>the joint gently and slowly until you feel mild stretching sensation</a:t>
            </a:r>
          </a:p>
          <a:p>
            <a:pPr marL="609600" indent="-609600">
              <a:defRPr/>
            </a:pPr>
            <a:r>
              <a:rPr lang="en-US" altLang="zh-TW" sz="2400" dirty="0"/>
              <a:t>Sustain 5 to 10 seconds initially</a:t>
            </a:r>
          </a:p>
          <a:p>
            <a:pPr marL="609600" indent="-609600">
              <a:defRPr/>
            </a:pPr>
            <a:r>
              <a:rPr lang="en-US" altLang="zh-TW" sz="2400" dirty="0"/>
              <a:t>Avoid forceful and ballistic stretching and bouncing </a:t>
            </a:r>
            <a:r>
              <a:rPr lang="en-US" altLang="zh-TW" sz="2400" dirty="0" smtClean="0"/>
              <a:t>actions</a:t>
            </a:r>
          </a:p>
          <a:p>
            <a:pPr marL="609600" indent="-609600">
              <a:defRPr/>
            </a:pPr>
            <a:r>
              <a:rPr lang="en-US" altLang="zh-TW" sz="2400" dirty="0"/>
              <a:t>When the stretching sensation starts diminishing, add a little bit pressure</a:t>
            </a:r>
          </a:p>
          <a:p>
            <a:pPr marL="609600" indent="-609600">
              <a:defRPr/>
            </a:pPr>
            <a:r>
              <a:rPr lang="en-US" altLang="zh-TW" sz="2400" dirty="0"/>
              <a:t>Sustains for 10 to 20 seconds continuously</a:t>
            </a:r>
          </a:p>
          <a:p>
            <a:pPr marL="609600" indent="-609600">
              <a:defRPr/>
            </a:pPr>
            <a:r>
              <a:rPr lang="en-US" altLang="zh-TW" sz="2400" dirty="0"/>
              <a:t>Repeat the action 2 to 4 times and then do on the other side</a:t>
            </a:r>
          </a:p>
          <a:p>
            <a:pPr marL="609600" indent="-609600">
              <a:defRPr/>
            </a:pPr>
            <a:r>
              <a:rPr lang="en-US" altLang="zh-TW" sz="2400" dirty="0"/>
              <a:t>Keep breathing throughout the movement</a:t>
            </a:r>
          </a:p>
          <a:p>
            <a:pPr marL="609600" indent="-609600">
              <a:defRPr/>
            </a:pPr>
            <a:endParaRPr lang="en-US" altLang="zh-TW" sz="2800" dirty="0" smtClean="0"/>
          </a:p>
          <a:p>
            <a:pPr marL="609600" indent="-609600">
              <a:defRPr/>
            </a:pPr>
            <a:endParaRPr lang="en-US" altLang="zh-TW" sz="2800" dirty="0"/>
          </a:p>
          <a:p>
            <a:pPr marL="609600" indent="-609600">
              <a:defRPr/>
            </a:pPr>
            <a:endParaRPr lang="en-US" altLang="zh-TW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1438"/>
            <a:ext cx="8640762" cy="935037"/>
          </a:xfrm>
        </p:spPr>
        <p:txBody>
          <a:bodyPr/>
          <a:lstStyle/>
          <a:p>
            <a:r>
              <a:rPr lang="en-US" altLang="zh-TW" smtClean="0"/>
              <a:t>Trapezius muscles (Neck/Shoulder)</a:t>
            </a:r>
          </a:p>
        </p:txBody>
      </p:sp>
      <p:pic>
        <p:nvPicPr>
          <p:cNvPr id="30723" name="Picture 4" descr="照片 01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2492375"/>
            <a:ext cx="4800600" cy="3600450"/>
          </a:xfrm>
        </p:spPr>
      </p:pic>
      <p:sp>
        <p:nvSpPr>
          <p:cNvPr id="30724" name="Line 6"/>
          <p:cNvSpPr>
            <a:spLocks noChangeShapeType="1"/>
          </p:cNvSpPr>
          <p:nvPr/>
        </p:nvSpPr>
        <p:spPr bwMode="auto">
          <a:xfrm>
            <a:off x="4932363" y="3644900"/>
            <a:ext cx="142875" cy="3603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0725" name="Line 7"/>
          <p:cNvSpPr>
            <a:spLocks noChangeShapeType="1"/>
          </p:cNvSpPr>
          <p:nvPr/>
        </p:nvSpPr>
        <p:spPr bwMode="auto">
          <a:xfrm>
            <a:off x="5148263" y="4076700"/>
            <a:ext cx="719137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endParaRPr lang="zh-HK" altLang="zh-HK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060575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zh-TW" sz="2800"/>
              <a:t>Relax the shoulder, side-flex your head to the right</a:t>
            </a:r>
          </a:p>
          <a:p>
            <a:pPr>
              <a:lnSpc>
                <a:spcPct val="90000"/>
              </a:lnSpc>
              <a:defRPr/>
            </a:pPr>
            <a:r>
              <a:rPr lang="en-US" altLang="zh-TW" sz="2800"/>
              <a:t>Place your right hand at the left side of forehead, add pressure until mild stretching sensation at left shoulder, and then hold 5 seconds</a:t>
            </a:r>
          </a:p>
          <a:p>
            <a:pPr>
              <a:lnSpc>
                <a:spcPct val="90000"/>
              </a:lnSpc>
              <a:defRPr/>
            </a:pPr>
            <a:r>
              <a:rPr lang="en-US" altLang="zh-TW" sz="2800"/>
              <a:t>When the stretching sensation </a:t>
            </a:r>
            <a:r>
              <a:rPr lang="en-US" altLang="zh-TW" sz="2800">
                <a:latin typeface="Arial"/>
              </a:rPr>
              <a:t>‘</a:t>
            </a:r>
            <a:r>
              <a:rPr lang="en-US" altLang="zh-TW" sz="2800"/>
              <a:t>diminishes</a:t>
            </a:r>
            <a:r>
              <a:rPr lang="en-US" altLang="zh-TW" sz="2800">
                <a:latin typeface="Arial"/>
              </a:rPr>
              <a:t>’</a:t>
            </a:r>
            <a:r>
              <a:rPr lang="en-US" altLang="zh-TW" sz="2800"/>
              <a:t>, add pressure in the same direction</a:t>
            </a:r>
          </a:p>
          <a:p>
            <a:pPr>
              <a:lnSpc>
                <a:spcPct val="90000"/>
              </a:lnSpc>
              <a:defRPr/>
            </a:pPr>
            <a:r>
              <a:rPr lang="en-US" altLang="zh-TW" sz="2800"/>
              <a:t>Hold the stretch for 10-20 seconds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mtClean="0"/>
              <a:t>Outline of this Session</a:t>
            </a:r>
            <a:endParaRPr lang="zh-TW" alt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2800" dirty="0"/>
              <a:t>Principles of prescribing </a:t>
            </a:r>
            <a:r>
              <a:rPr lang="en-US" altLang="zh-TW" sz="2800" dirty="0" smtClean="0"/>
              <a:t>flexibility training </a:t>
            </a:r>
            <a:r>
              <a:rPr lang="en-US" altLang="zh-TW" sz="2800" dirty="0" err="1" smtClean="0"/>
              <a:t>programme</a:t>
            </a:r>
            <a:endParaRPr lang="en-US" altLang="zh-TW" sz="2800" dirty="0"/>
          </a:p>
          <a:p>
            <a:pPr>
              <a:defRPr/>
            </a:pPr>
            <a:r>
              <a:rPr lang="en-US" altLang="zh-TW" sz="2800" dirty="0"/>
              <a:t>Different types of stretching </a:t>
            </a:r>
            <a:r>
              <a:rPr lang="en-US" altLang="zh-TW" sz="2800" dirty="0" smtClean="0"/>
              <a:t>exercise</a:t>
            </a:r>
            <a:endParaRPr lang="en-US" altLang="zh-TW" sz="2800" dirty="0"/>
          </a:p>
          <a:p>
            <a:pPr>
              <a:defRPr/>
            </a:pPr>
            <a:r>
              <a:rPr lang="en-US" altLang="zh-TW" sz="2800" dirty="0" smtClean="0"/>
              <a:t>Principles of prescribing resistance exercise</a:t>
            </a:r>
          </a:p>
          <a:p>
            <a:pPr>
              <a:defRPr/>
            </a:pPr>
            <a:r>
              <a:rPr lang="en-US" altLang="zh-TW" sz="2800"/>
              <a:t>Some Practical Examples of </a:t>
            </a:r>
            <a:br>
              <a:rPr lang="en-US" altLang="zh-TW" sz="2800"/>
            </a:br>
            <a:r>
              <a:rPr lang="en-US" altLang="zh-TW" sz="2800"/>
              <a:t>Resistance Exercise</a:t>
            </a:r>
            <a:endParaRPr lang="en-US" altLang="zh-TW" sz="2800" b="1" dirty="0" smtClean="0"/>
          </a:p>
          <a:p>
            <a:pPr>
              <a:defRPr/>
            </a:pPr>
            <a:endParaRPr lang="en-US" altLang="zh-TW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268413"/>
            <a:ext cx="8229600" cy="936625"/>
          </a:xfrm>
        </p:spPr>
        <p:txBody>
          <a:bodyPr/>
          <a:lstStyle/>
          <a:p>
            <a:r>
              <a:rPr lang="en-US" altLang="zh-TW" smtClean="0"/>
              <a:t>Deltoids (Shoulder)</a:t>
            </a:r>
          </a:p>
        </p:txBody>
      </p:sp>
      <p:pic>
        <p:nvPicPr>
          <p:cNvPr id="32771" name="Picture 4" descr="照片 01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2205038"/>
            <a:ext cx="5184775" cy="3881437"/>
          </a:xfrm>
        </p:spPr>
      </p:pic>
      <p:sp>
        <p:nvSpPr>
          <p:cNvPr id="32772" name="Line 6"/>
          <p:cNvSpPr>
            <a:spLocks noChangeShapeType="1"/>
          </p:cNvSpPr>
          <p:nvPr/>
        </p:nvSpPr>
        <p:spPr bwMode="auto">
          <a:xfrm flipV="1">
            <a:off x="5148263" y="3649663"/>
            <a:ext cx="1008062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endParaRPr lang="zh-HK" altLang="zh-HK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229600" cy="3744912"/>
          </a:xfrm>
        </p:spPr>
        <p:txBody>
          <a:bodyPr/>
          <a:lstStyle/>
          <a:p>
            <a:pPr>
              <a:defRPr/>
            </a:pPr>
            <a:r>
              <a:rPr lang="en-US" altLang="zh-TW" sz="2800" dirty="0"/>
              <a:t>Left arm cross the chest horizontally</a:t>
            </a:r>
          </a:p>
          <a:p>
            <a:pPr>
              <a:defRPr/>
            </a:pPr>
            <a:r>
              <a:rPr lang="en-US" altLang="zh-TW" sz="2800" dirty="0"/>
              <a:t>Use right forearm to press left arm to the chest at elbow position until mild stretching sensation at left shoulder, and then hold 5 seconds</a:t>
            </a:r>
          </a:p>
          <a:p>
            <a:pPr>
              <a:defRPr/>
            </a:pPr>
            <a:r>
              <a:rPr lang="en-US" altLang="zh-TW" sz="2800" dirty="0"/>
              <a:t>When the stretching sensation </a:t>
            </a:r>
            <a:r>
              <a:rPr lang="en-US" altLang="zh-TW" sz="2800" dirty="0">
                <a:latin typeface="Arial"/>
              </a:rPr>
              <a:t>‘</a:t>
            </a:r>
            <a:r>
              <a:rPr lang="en-US" altLang="zh-TW" sz="2800" dirty="0"/>
              <a:t>diminishes</a:t>
            </a:r>
            <a:r>
              <a:rPr lang="en-US" altLang="zh-TW" sz="2800" dirty="0">
                <a:latin typeface="Arial"/>
              </a:rPr>
              <a:t>’</a:t>
            </a:r>
            <a:r>
              <a:rPr lang="en-US" altLang="zh-TW" sz="2800" dirty="0"/>
              <a:t>, add pressure in the same direction</a:t>
            </a:r>
          </a:p>
          <a:p>
            <a:pPr>
              <a:defRPr/>
            </a:pPr>
            <a:r>
              <a:rPr lang="en-US" altLang="zh-TW" sz="2800" dirty="0"/>
              <a:t>Hold the stretch for 10-20 seconds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229600" cy="936625"/>
          </a:xfrm>
        </p:spPr>
        <p:txBody>
          <a:bodyPr/>
          <a:lstStyle/>
          <a:p>
            <a:r>
              <a:rPr lang="en-US" altLang="zh-TW" smtClean="0"/>
              <a:t>Triceps (Posterior arm)</a:t>
            </a:r>
          </a:p>
        </p:txBody>
      </p:sp>
      <p:pic>
        <p:nvPicPr>
          <p:cNvPr id="34819" name="Picture 4" descr="照片 0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2046288"/>
            <a:ext cx="5329237" cy="3989387"/>
          </a:xfrm>
        </p:spPr>
      </p:pic>
      <p:sp>
        <p:nvSpPr>
          <p:cNvPr id="34820" name="Line 6"/>
          <p:cNvSpPr>
            <a:spLocks noChangeShapeType="1"/>
          </p:cNvSpPr>
          <p:nvPr/>
        </p:nvSpPr>
        <p:spPr bwMode="auto">
          <a:xfrm>
            <a:off x="5364163" y="3429000"/>
            <a:ext cx="287337" cy="12239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endParaRPr lang="zh-HK" altLang="zh-HK" smtClean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229600" cy="3744912"/>
          </a:xfrm>
        </p:spPr>
        <p:txBody>
          <a:bodyPr/>
          <a:lstStyle/>
          <a:p>
            <a:pPr>
              <a:defRPr/>
            </a:pPr>
            <a:r>
              <a:rPr lang="en-US" altLang="zh-TW" sz="2800" dirty="0"/>
              <a:t>Place </a:t>
            </a:r>
            <a:r>
              <a:rPr lang="en-US" altLang="zh-TW" sz="2800" dirty="0" smtClean="0"/>
              <a:t>right </a:t>
            </a:r>
            <a:r>
              <a:rPr lang="en-US" altLang="zh-TW" sz="2800" dirty="0"/>
              <a:t>hand behind neck</a:t>
            </a:r>
          </a:p>
          <a:p>
            <a:pPr>
              <a:defRPr/>
            </a:pPr>
            <a:r>
              <a:rPr lang="en-US" altLang="zh-TW" sz="2800" dirty="0"/>
              <a:t>Use </a:t>
            </a:r>
            <a:r>
              <a:rPr lang="en-US" altLang="zh-TW" sz="2800" dirty="0" smtClean="0"/>
              <a:t>left </a:t>
            </a:r>
            <a:r>
              <a:rPr lang="en-US" altLang="zh-TW" sz="2800" dirty="0"/>
              <a:t>hand to pull </a:t>
            </a:r>
            <a:r>
              <a:rPr lang="en-US" altLang="zh-TW" sz="2800" dirty="0" smtClean="0"/>
              <a:t>right </a:t>
            </a:r>
            <a:r>
              <a:rPr lang="en-US" altLang="zh-TW" sz="2800" dirty="0"/>
              <a:t>elbow to the occipital process until mild stretching sensation at </a:t>
            </a:r>
            <a:r>
              <a:rPr lang="en-US" altLang="zh-TW" sz="2800" dirty="0" smtClean="0"/>
              <a:t>right </a:t>
            </a:r>
            <a:r>
              <a:rPr lang="en-US" altLang="zh-TW" sz="2800" dirty="0"/>
              <a:t>arm, and then hold 5 seconds</a:t>
            </a:r>
          </a:p>
          <a:p>
            <a:pPr>
              <a:defRPr/>
            </a:pPr>
            <a:r>
              <a:rPr lang="en-US" altLang="zh-TW" sz="2800" dirty="0"/>
              <a:t>When the stretching sensation </a:t>
            </a:r>
            <a:r>
              <a:rPr lang="en-US" altLang="zh-TW" sz="2800" dirty="0">
                <a:latin typeface="Arial"/>
              </a:rPr>
              <a:t>‘</a:t>
            </a:r>
            <a:r>
              <a:rPr lang="en-US" altLang="zh-TW" sz="2800" dirty="0"/>
              <a:t>diminishes</a:t>
            </a:r>
            <a:r>
              <a:rPr lang="en-US" altLang="zh-TW" sz="2800" dirty="0">
                <a:latin typeface="Arial"/>
              </a:rPr>
              <a:t>’</a:t>
            </a:r>
            <a:r>
              <a:rPr lang="en-US" altLang="zh-TW" sz="2800" dirty="0"/>
              <a:t>, add pressure in the same direction</a:t>
            </a:r>
          </a:p>
          <a:p>
            <a:pPr>
              <a:defRPr/>
            </a:pPr>
            <a:r>
              <a:rPr lang="en-US" altLang="zh-TW" sz="2800" dirty="0"/>
              <a:t>Hold the stretch for 10-20 seconds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229600" cy="936625"/>
          </a:xfrm>
        </p:spPr>
        <p:txBody>
          <a:bodyPr/>
          <a:lstStyle/>
          <a:p>
            <a:r>
              <a:rPr lang="en-US" altLang="zh-TW" smtClean="0"/>
              <a:t>Pectorals (Chest)</a:t>
            </a:r>
          </a:p>
        </p:txBody>
      </p:sp>
      <p:pic>
        <p:nvPicPr>
          <p:cNvPr id="36867" name="Picture 4" descr="照片 00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6738" y="2349500"/>
            <a:ext cx="5111750" cy="3830638"/>
          </a:xfrm>
        </p:spPr>
      </p:pic>
      <p:sp>
        <p:nvSpPr>
          <p:cNvPr id="36868" name="Line 6"/>
          <p:cNvSpPr>
            <a:spLocks noChangeShapeType="1"/>
          </p:cNvSpPr>
          <p:nvPr/>
        </p:nvSpPr>
        <p:spPr bwMode="auto">
          <a:xfrm>
            <a:off x="3995738" y="3787775"/>
            <a:ext cx="576262" cy="7207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6869" name="Line 7"/>
          <p:cNvSpPr>
            <a:spLocks noChangeShapeType="1"/>
          </p:cNvSpPr>
          <p:nvPr/>
        </p:nvSpPr>
        <p:spPr bwMode="auto">
          <a:xfrm flipH="1">
            <a:off x="3455988" y="3787775"/>
            <a:ext cx="358775" cy="4333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endParaRPr lang="zh-HK" altLang="zh-HK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229600" cy="3744912"/>
          </a:xfrm>
        </p:spPr>
        <p:txBody>
          <a:bodyPr/>
          <a:lstStyle/>
          <a:p>
            <a:pPr>
              <a:defRPr/>
            </a:pPr>
            <a:r>
              <a:rPr lang="en-US" altLang="zh-TW" sz="2800"/>
              <a:t>Stand with legs at shoulder width</a:t>
            </a:r>
          </a:p>
          <a:p>
            <a:pPr>
              <a:defRPr/>
            </a:pPr>
            <a:r>
              <a:rPr lang="en-US" altLang="zh-TW" sz="2800"/>
              <a:t>Hold the hands together behind back, raise the extended arms slowly until mild stretching sensation at arms and chest, and then hold 5 seconds</a:t>
            </a:r>
          </a:p>
          <a:p>
            <a:pPr>
              <a:defRPr/>
            </a:pPr>
            <a:r>
              <a:rPr lang="en-US" altLang="zh-TW" sz="2800"/>
              <a:t>When the stretching sensation </a:t>
            </a:r>
            <a:r>
              <a:rPr lang="en-US" altLang="zh-TW" sz="2800">
                <a:latin typeface="Arial"/>
              </a:rPr>
              <a:t>‘</a:t>
            </a:r>
            <a:r>
              <a:rPr lang="en-US" altLang="zh-TW" sz="2800"/>
              <a:t>diminishes</a:t>
            </a:r>
            <a:r>
              <a:rPr lang="en-US" altLang="zh-TW" sz="2800">
                <a:latin typeface="Arial"/>
              </a:rPr>
              <a:t>’</a:t>
            </a:r>
            <a:r>
              <a:rPr lang="en-US" altLang="zh-TW" sz="2800"/>
              <a:t>, add pressure in the same direction</a:t>
            </a:r>
          </a:p>
          <a:p>
            <a:pPr>
              <a:defRPr/>
            </a:pPr>
            <a:r>
              <a:rPr lang="en-US" altLang="zh-TW" sz="2800"/>
              <a:t>Hold the stretch for 10-20 seconds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229600" cy="936625"/>
          </a:xfrm>
        </p:spPr>
        <p:txBody>
          <a:bodyPr/>
          <a:lstStyle/>
          <a:p>
            <a:r>
              <a:rPr lang="en-US" altLang="zh-TW" smtClean="0"/>
              <a:t>Adductors (Inner Thigh)</a:t>
            </a:r>
          </a:p>
        </p:txBody>
      </p:sp>
      <p:pic>
        <p:nvPicPr>
          <p:cNvPr id="38915" name="Picture 4" descr="照片 01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3050" y="2205038"/>
            <a:ext cx="5334000" cy="4041775"/>
          </a:xfrm>
        </p:spPr>
      </p:pic>
      <p:sp>
        <p:nvSpPr>
          <p:cNvPr id="38916" name="Line 6"/>
          <p:cNvSpPr>
            <a:spLocks noChangeShapeType="1"/>
          </p:cNvSpPr>
          <p:nvPr/>
        </p:nvSpPr>
        <p:spPr bwMode="auto">
          <a:xfrm flipV="1">
            <a:off x="4427538" y="5038725"/>
            <a:ext cx="576262" cy="2889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8917" name="Line 7"/>
          <p:cNvSpPr>
            <a:spLocks noChangeShapeType="1"/>
          </p:cNvSpPr>
          <p:nvPr/>
        </p:nvSpPr>
        <p:spPr bwMode="auto">
          <a:xfrm>
            <a:off x="3708400" y="5038725"/>
            <a:ext cx="430213" cy="2889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endParaRPr lang="zh-HK" altLang="zh-HK" smtClean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229600" cy="374491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zh-TW" sz="2800"/>
              <a:t>Sit on the floor with knee bent, keep feet together</a:t>
            </a:r>
          </a:p>
          <a:p>
            <a:pPr>
              <a:lnSpc>
                <a:spcPct val="90000"/>
              </a:lnSpc>
              <a:defRPr/>
            </a:pPr>
            <a:r>
              <a:rPr lang="en-US" altLang="zh-TW" sz="2800"/>
              <a:t>Straighten the back</a:t>
            </a:r>
          </a:p>
          <a:p>
            <a:pPr>
              <a:lnSpc>
                <a:spcPct val="90000"/>
              </a:lnSpc>
              <a:defRPr/>
            </a:pPr>
            <a:r>
              <a:rPr lang="en-US" altLang="zh-TW" sz="2800"/>
              <a:t>Use hands to push the knee downwards until mild stretching sensation at inner thigh, and then hold 5 seconds</a:t>
            </a:r>
          </a:p>
          <a:p>
            <a:pPr>
              <a:lnSpc>
                <a:spcPct val="90000"/>
              </a:lnSpc>
              <a:defRPr/>
            </a:pPr>
            <a:r>
              <a:rPr lang="en-US" altLang="zh-TW" sz="2800"/>
              <a:t>When the stretching sensation </a:t>
            </a:r>
            <a:r>
              <a:rPr lang="en-US" altLang="zh-TW" sz="2800">
                <a:latin typeface="Arial"/>
              </a:rPr>
              <a:t>‘</a:t>
            </a:r>
            <a:r>
              <a:rPr lang="en-US" altLang="zh-TW" sz="2800"/>
              <a:t>diminishes</a:t>
            </a:r>
            <a:r>
              <a:rPr lang="en-US" altLang="zh-TW" sz="2800">
                <a:latin typeface="Arial"/>
              </a:rPr>
              <a:t>’</a:t>
            </a:r>
            <a:r>
              <a:rPr lang="en-US" altLang="zh-TW" sz="2800"/>
              <a:t>, add pressure in the same direction</a:t>
            </a:r>
          </a:p>
          <a:p>
            <a:pPr>
              <a:lnSpc>
                <a:spcPct val="90000"/>
              </a:lnSpc>
              <a:defRPr/>
            </a:pPr>
            <a:r>
              <a:rPr lang="en-US" altLang="zh-TW" sz="2800"/>
              <a:t>Hold the stretch for 10-20 seconds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229600" cy="936625"/>
          </a:xfrm>
        </p:spPr>
        <p:txBody>
          <a:bodyPr/>
          <a:lstStyle/>
          <a:p>
            <a:r>
              <a:rPr lang="en-US" altLang="zh-TW" smtClean="0"/>
              <a:t>Quadriceps (Anterior Thigh)</a:t>
            </a:r>
          </a:p>
        </p:txBody>
      </p:sp>
      <p:pic>
        <p:nvPicPr>
          <p:cNvPr id="40963" name="Picture 4" descr="照片 01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2133600"/>
            <a:ext cx="3024188" cy="4011613"/>
          </a:xfrm>
        </p:spPr>
      </p:pic>
      <p:sp>
        <p:nvSpPr>
          <p:cNvPr id="40964" name="Line 6"/>
          <p:cNvSpPr>
            <a:spLocks noChangeShapeType="1"/>
          </p:cNvSpPr>
          <p:nvPr/>
        </p:nvSpPr>
        <p:spPr bwMode="auto">
          <a:xfrm>
            <a:off x="4356100" y="4573588"/>
            <a:ext cx="0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endParaRPr lang="zh-HK" altLang="zh-HK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229600" cy="3744912"/>
          </a:xfrm>
        </p:spPr>
        <p:txBody>
          <a:bodyPr/>
          <a:lstStyle/>
          <a:p>
            <a:pPr>
              <a:defRPr/>
            </a:pPr>
            <a:r>
              <a:rPr lang="en-US" altLang="zh-TW" sz="2800" dirty="0" smtClean="0"/>
              <a:t>Right </a:t>
            </a:r>
            <a:r>
              <a:rPr lang="en-US" altLang="zh-TW" sz="2800" dirty="0"/>
              <a:t>hand support at the wall, use </a:t>
            </a:r>
            <a:r>
              <a:rPr lang="en-US" altLang="zh-TW" sz="2800" dirty="0" smtClean="0"/>
              <a:t>left </a:t>
            </a:r>
            <a:r>
              <a:rPr lang="en-US" altLang="zh-TW" sz="2800" dirty="0"/>
              <a:t>hand to pull </a:t>
            </a:r>
            <a:r>
              <a:rPr lang="en-US" altLang="zh-TW" sz="2800" dirty="0" smtClean="0"/>
              <a:t>right </a:t>
            </a:r>
            <a:r>
              <a:rPr lang="en-US" altLang="zh-TW" sz="2800" dirty="0"/>
              <a:t>feet to buttock until mild stretching sensation at anterior thigh, and then hold 5 seconds</a:t>
            </a:r>
          </a:p>
          <a:p>
            <a:pPr>
              <a:defRPr/>
            </a:pPr>
            <a:r>
              <a:rPr lang="en-US" altLang="zh-TW" sz="2800" dirty="0"/>
              <a:t>Keep the body straight</a:t>
            </a:r>
          </a:p>
          <a:p>
            <a:pPr>
              <a:defRPr/>
            </a:pPr>
            <a:r>
              <a:rPr lang="en-US" altLang="zh-TW" sz="2800" dirty="0"/>
              <a:t>When the stretching sensation </a:t>
            </a:r>
            <a:r>
              <a:rPr lang="en-US" altLang="zh-TW" sz="2800" dirty="0">
                <a:latin typeface="Arial"/>
              </a:rPr>
              <a:t>‘</a:t>
            </a:r>
            <a:r>
              <a:rPr lang="en-US" altLang="zh-TW" sz="2800" dirty="0"/>
              <a:t>diminishes</a:t>
            </a:r>
            <a:r>
              <a:rPr lang="en-US" altLang="zh-TW" sz="2800" dirty="0">
                <a:latin typeface="Arial"/>
              </a:rPr>
              <a:t>’</a:t>
            </a:r>
            <a:r>
              <a:rPr lang="en-US" altLang="zh-TW" sz="2800" dirty="0"/>
              <a:t>, add pressure in the same direction</a:t>
            </a:r>
          </a:p>
          <a:p>
            <a:pPr>
              <a:defRPr/>
            </a:pPr>
            <a:r>
              <a:rPr lang="en-US" altLang="zh-TW" sz="2800" dirty="0"/>
              <a:t>Hold the stretch for 10-20 seconds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smtClean="0">
                <a:solidFill>
                  <a:schemeClr val="tx2"/>
                </a:solidFill>
                <a:latin typeface="Impact" pitchFamily="34" charset="0"/>
              </a:rPr>
              <a:t>Principles of Prescribing Flexibility Training</a:t>
            </a:r>
            <a:endParaRPr lang="zh-HK" altLang="en-US" smtClean="0">
              <a:solidFill>
                <a:schemeClr val="tx2"/>
              </a:solidFill>
              <a:latin typeface="Impac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altLang="zh-HK" dirty="0" smtClean="0"/>
          </a:p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229600" cy="936625"/>
          </a:xfrm>
        </p:spPr>
        <p:txBody>
          <a:bodyPr/>
          <a:lstStyle/>
          <a:p>
            <a:r>
              <a:rPr lang="en-US" altLang="zh-TW" smtClean="0"/>
              <a:t>Hamstrings (Posterior Thigh)</a:t>
            </a:r>
          </a:p>
        </p:txBody>
      </p:sp>
      <p:pic>
        <p:nvPicPr>
          <p:cNvPr id="43011" name="Picture 4" descr="照片 02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2060575"/>
            <a:ext cx="5616575" cy="4205288"/>
          </a:xfrm>
        </p:spPr>
      </p:pic>
      <p:sp>
        <p:nvSpPr>
          <p:cNvPr id="43012" name="Line 6"/>
          <p:cNvSpPr>
            <a:spLocks noChangeShapeType="1"/>
          </p:cNvSpPr>
          <p:nvPr/>
        </p:nvSpPr>
        <p:spPr bwMode="auto">
          <a:xfrm>
            <a:off x="6732588" y="4581525"/>
            <a:ext cx="0" cy="7921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3013" name="Line 7"/>
          <p:cNvSpPr>
            <a:spLocks noChangeShapeType="1"/>
          </p:cNvSpPr>
          <p:nvPr/>
        </p:nvSpPr>
        <p:spPr bwMode="auto">
          <a:xfrm flipV="1">
            <a:off x="3779838" y="5157788"/>
            <a:ext cx="1655762" cy="714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endParaRPr lang="zh-HK" altLang="zh-HK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229600" cy="374491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zh-TW" sz="2800" dirty="0"/>
              <a:t>Sit on the floor with extended knee</a:t>
            </a:r>
          </a:p>
          <a:p>
            <a:pPr>
              <a:lnSpc>
                <a:spcPct val="80000"/>
              </a:lnSpc>
              <a:defRPr/>
            </a:pPr>
            <a:r>
              <a:rPr lang="en-US" altLang="zh-TW" sz="2800" dirty="0"/>
              <a:t>Bend the </a:t>
            </a:r>
            <a:r>
              <a:rPr lang="en-US" altLang="zh-TW" sz="2800" dirty="0" smtClean="0"/>
              <a:t>left </a:t>
            </a:r>
            <a:r>
              <a:rPr lang="en-US" altLang="zh-TW" sz="2800" dirty="0"/>
              <a:t>knee and place at the floor with inward sole </a:t>
            </a:r>
          </a:p>
          <a:p>
            <a:pPr>
              <a:lnSpc>
                <a:spcPct val="80000"/>
              </a:lnSpc>
              <a:defRPr/>
            </a:pPr>
            <a:r>
              <a:rPr lang="en-US" altLang="zh-TW" sz="2800" dirty="0"/>
              <a:t>Keep the back straight, flex the trunk towards </a:t>
            </a:r>
            <a:r>
              <a:rPr lang="en-US" altLang="zh-TW" sz="2800" dirty="0" smtClean="0"/>
              <a:t>right </a:t>
            </a:r>
            <a:r>
              <a:rPr lang="en-US" altLang="zh-TW" sz="2800" dirty="0"/>
              <a:t>feet with extended arms until mild stretching sensation at posterior thigh, and then hold 5 seconds</a:t>
            </a:r>
          </a:p>
          <a:p>
            <a:pPr>
              <a:lnSpc>
                <a:spcPct val="80000"/>
              </a:lnSpc>
              <a:defRPr/>
            </a:pPr>
            <a:r>
              <a:rPr lang="en-US" altLang="zh-TW" sz="2800" dirty="0"/>
              <a:t>When the stretching sensation </a:t>
            </a:r>
            <a:r>
              <a:rPr lang="en-US" altLang="zh-TW" sz="2800" dirty="0">
                <a:latin typeface="Arial"/>
              </a:rPr>
              <a:t>‘</a:t>
            </a:r>
            <a:r>
              <a:rPr lang="en-US" altLang="zh-TW" sz="2800" dirty="0"/>
              <a:t>diminishes</a:t>
            </a:r>
            <a:r>
              <a:rPr lang="en-US" altLang="zh-TW" sz="2800" dirty="0">
                <a:latin typeface="Arial"/>
              </a:rPr>
              <a:t>’</a:t>
            </a:r>
            <a:r>
              <a:rPr lang="en-US" altLang="zh-TW" sz="2800" dirty="0"/>
              <a:t>, add pressure in the same direction</a:t>
            </a:r>
          </a:p>
          <a:p>
            <a:pPr>
              <a:lnSpc>
                <a:spcPct val="80000"/>
              </a:lnSpc>
              <a:defRPr/>
            </a:pPr>
            <a:r>
              <a:rPr lang="en-US" altLang="zh-TW" sz="2800" dirty="0"/>
              <a:t>Hold the stretch for 10-20 seconds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229600" cy="936625"/>
          </a:xfrm>
        </p:spPr>
        <p:txBody>
          <a:bodyPr/>
          <a:lstStyle/>
          <a:p>
            <a:r>
              <a:rPr lang="en-US" altLang="zh-TW" smtClean="0"/>
              <a:t>Calf (Posterior Leg)</a:t>
            </a:r>
          </a:p>
        </p:txBody>
      </p:sp>
      <p:pic>
        <p:nvPicPr>
          <p:cNvPr id="45059" name="Picture 4" descr="照片 0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2638" y="2133600"/>
            <a:ext cx="5154612" cy="3838575"/>
          </a:xfrm>
        </p:spPr>
      </p:pic>
      <p:sp>
        <p:nvSpPr>
          <p:cNvPr id="45060" name="Line 6"/>
          <p:cNvSpPr>
            <a:spLocks noChangeShapeType="1"/>
          </p:cNvSpPr>
          <p:nvPr/>
        </p:nvSpPr>
        <p:spPr bwMode="auto">
          <a:xfrm flipH="1">
            <a:off x="2411413" y="4797425"/>
            <a:ext cx="433387" cy="5762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endParaRPr lang="zh-HK" altLang="zh-HK" smtClean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229600" cy="374491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zh-TW" sz="2800"/>
              <a:t>Stand with wide step, right leg forward, left leg at the back, Toes forwards,</a:t>
            </a:r>
          </a:p>
          <a:p>
            <a:pPr>
              <a:lnSpc>
                <a:spcPct val="90000"/>
              </a:lnSpc>
              <a:defRPr/>
            </a:pPr>
            <a:r>
              <a:rPr lang="en-US" altLang="zh-TW" sz="2800"/>
              <a:t>Hands support at the wall, bent the front leg, straighten the back leg, keep the sole on ground until mild stretching sensation at lower leg, and then hold 5 seconds</a:t>
            </a:r>
          </a:p>
          <a:p>
            <a:pPr>
              <a:lnSpc>
                <a:spcPct val="90000"/>
              </a:lnSpc>
              <a:defRPr/>
            </a:pPr>
            <a:r>
              <a:rPr lang="en-US" altLang="zh-TW" sz="2800"/>
              <a:t>When the stretching sensation </a:t>
            </a:r>
            <a:r>
              <a:rPr lang="en-US" altLang="zh-TW" sz="2800">
                <a:latin typeface="Arial"/>
              </a:rPr>
              <a:t>‘</a:t>
            </a:r>
            <a:r>
              <a:rPr lang="en-US" altLang="zh-TW" sz="2800"/>
              <a:t>diminishes</a:t>
            </a:r>
            <a:r>
              <a:rPr lang="en-US" altLang="zh-TW" sz="2800">
                <a:latin typeface="Arial"/>
              </a:rPr>
              <a:t>’</a:t>
            </a:r>
            <a:r>
              <a:rPr lang="en-US" altLang="zh-TW" sz="2800"/>
              <a:t>, add pressure in the same direction</a:t>
            </a:r>
          </a:p>
          <a:p>
            <a:pPr>
              <a:lnSpc>
                <a:spcPct val="90000"/>
              </a:lnSpc>
              <a:defRPr/>
            </a:pPr>
            <a:r>
              <a:rPr lang="en-US" altLang="zh-TW" sz="2800"/>
              <a:t>Hold the stretch for 10-20 seconds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96975"/>
            <a:ext cx="8229600" cy="936625"/>
          </a:xfrm>
        </p:spPr>
        <p:txBody>
          <a:bodyPr/>
          <a:lstStyle/>
          <a:p>
            <a:r>
              <a:rPr lang="en-US" altLang="zh-TW" smtClean="0"/>
              <a:t>Erectors (Lower Back)</a:t>
            </a:r>
          </a:p>
        </p:txBody>
      </p:sp>
      <p:pic>
        <p:nvPicPr>
          <p:cNvPr id="47107" name="Picture 4" descr="照片 01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2133600"/>
            <a:ext cx="5327650" cy="3989388"/>
          </a:xfrm>
        </p:spPr>
      </p:pic>
      <p:sp>
        <p:nvSpPr>
          <p:cNvPr id="47108" name="Line 6"/>
          <p:cNvSpPr>
            <a:spLocks noChangeShapeType="1"/>
          </p:cNvSpPr>
          <p:nvPr/>
        </p:nvSpPr>
        <p:spPr bwMode="auto">
          <a:xfrm flipV="1">
            <a:off x="4643438" y="5661025"/>
            <a:ext cx="1079500" cy="714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endParaRPr lang="zh-HK" altLang="zh-HK" smtClean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229600" cy="374491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zh-TW" sz="2800"/>
              <a:t>Hold the thigh at the chest in supine lying position</a:t>
            </a:r>
          </a:p>
          <a:p>
            <a:pPr>
              <a:lnSpc>
                <a:spcPct val="90000"/>
              </a:lnSpc>
              <a:defRPr/>
            </a:pPr>
            <a:r>
              <a:rPr lang="en-US" altLang="zh-TW" sz="2800"/>
              <a:t>Add pressure at the posterior thigh until mild stretching sensation at lower back, and then hold 5 seconds</a:t>
            </a:r>
          </a:p>
          <a:p>
            <a:pPr>
              <a:lnSpc>
                <a:spcPct val="90000"/>
              </a:lnSpc>
              <a:defRPr/>
            </a:pPr>
            <a:r>
              <a:rPr lang="en-US" altLang="zh-TW" sz="2800"/>
              <a:t>When the stretching sensation </a:t>
            </a:r>
            <a:r>
              <a:rPr lang="en-US" altLang="zh-TW" sz="2800">
                <a:latin typeface="Arial"/>
              </a:rPr>
              <a:t>‘</a:t>
            </a:r>
            <a:r>
              <a:rPr lang="en-US" altLang="zh-TW" sz="2800"/>
              <a:t>diminishes</a:t>
            </a:r>
            <a:r>
              <a:rPr lang="en-US" altLang="zh-TW" sz="2800">
                <a:latin typeface="Arial"/>
              </a:rPr>
              <a:t>’</a:t>
            </a:r>
            <a:r>
              <a:rPr lang="en-US" altLang="zh-TW" sz="2800"/>
              <a:t>, add pressure in the same direction</a:t>
            </a:r>
          </a:p>
          <a:p>
            <a:pPr>
              <a:lnSpc>
                <a:spcPct val="90000"/>
              </a:lnSpc>
              <a:defRPr/>
            </a:pPr>
            <a:r>
              <a:rPr lang="en-US" altLang="zh-TW" sz="2800"/>
              <a:t>Hold the stretch for 10-20 seconds</a:t>
            </a:r>
          </a:p>
          <a:p>
            <a:pPr>
              <a:lnSpc>
                <a:spcPct val="90000"/>
              </a:lnSpc>
              <a:defRPr/>
            </a:pPr>
            <a:r>
              <a:rPr lang="en-US" altLang="zh-TW" sz="2800"/>
              <a:t>Keep the neck and shoulder relaxed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smtClean="0">
                <a:solidFill>
                  <a:schemeClr val="tx2"/>
                </a:solidFill>
                <a:latin typeface="Impact" pitchFamily="34" charset="0"/>
              </a:rPr>
              <a:t>Principles of Prescribing Resistance Exercise</a:t>
            </a:r>
            <a:endParaRPr lang="zh-HK" altLang="en-US" smtClean="0">
              <a:solidFill>
                <a:schemeClr val="tx2"/>
              </a:solidFill>
              <a:latin typeface="Impac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altLang="zh-HK" dirty="0" smtClean="0"/>
          </a:p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Definition of Resistance            Exercise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4114800" cy="374491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zh-TW" dirty="0" smtClean="0"/>
              <a:t>Exercise that increases skeletal muscle strength, power, endurance, and mass</a:t>
            </a:r>
          </a:p>
          <a:p>
            <a:pPr>
              <a:defRPr/>
            </a:pPr>
            <a:r>
              <a:rPr lang="en-US" altLang="zh-TW" dirty="0" smtClean="0"/>
              <a:t>Include strength training, resistance training, or muscular strength and endurance exercises</a:t>
            </a:r>
            <a:endParaRPr lang="zh-TW" altLang="en-US" dirty="0"/>
          </a:p>
        </p:txBody>
      </p:sp>
      <p:pic>
        <p:nvPicPr>
          <p:cNvPr id="50180" name="Picture 2" descr="D:\Gym\IMG_3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630363"/>
            <a:ext cx="309245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u="sng" dirty="0" smtClean="0"/>
              <a:t>FIVE</a:t>
            </a:r>
            <a:r>
              <a:rPr lang="en-US" altLang="zh-TW" dirty="0" smtClean="0"/>
              <a:t> Essential Components of </a:t>
            </a:r>
            <a:br>
              <a:rPr lang="en-US" altLang="zh-TW" dirty="0" smtClean="0"/>
            </a:br>
            <a:r>
              <a:rPr lang="en-US" altLang="zh-TW" dirty="0" smtClean="0"/>
              <a:t>Prescribing Resistance Exercise 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/>
          <a:lstStyle/>
          <a:p>
            <a:pPr>
              <a:defRPr/>
            </a:pPr>
            <a:r>
              <a:rPr lang="en-US" altLang="zh-TW" b="1" u="sng" dirty="0" smtClean="0"/>
              <a:t>F</a:t>
            </a:r>
            <a:r>
              <a:rPr lang="en-US" altLang="zh-TW" dirty="0" smtClean="0"/>
              <a:t>requency</a:t>
            </a:r>
          </a:p>
          <a:p>
            <a:pPr>
              <a:defRPr/>
            </a:pPr>
            <a:r>
              <a:rPr lang="en-US" altLang="zh-TW" b="1" u="sng" dirty="0" smtClean="0"/>
              <a:t>I</a:t>
            </a:r>
            <a:r>
              <a:rPr lang="en-US" altLang="zh-TW" dirty="0" smtClean="0"/>
              <a:t>ntensity (i.e. Load/ Weight)</a:t>
            </a:r>
          </a:p>
          <a:p>
            <a:pPr>
              <a:defRPr/>
            </a:pPr>
            <a:r>
              <a:rPr lang="en-US" altLang="zh-TW" b="1" u="sng" dirty="0" smtClean="0"/>
              <a:t>T</a:t>
            </a:r>
            <a:r>
              <a:rPr lang="en-US" altLang="zh-TW" dirty="0" smtClean="0"/>
              <a:t>ime (i.e. Volume: Sets &amp; Reps)</a:t>
            </a:r>
          </a:p>
          <a:p>
            <a:pPr>
              <a:defRPr/>
            </a:pPr>
            <a:r>
              <a:rPr lang="en-US" altLang="zh-TW" b="1" u="sng" dirty="0" smtClean="0"/>
              <a:t>T</a:t>
            </a:r>
            <a:r>
              <a:rPr lang="en-US" altLang="zh-TW" dirty="0" smtClean="0"/>
              <a:t>ype</a:t>
            </a:r>
          </a:p>
          <a:p>
            <a:pPr>
              <a:defRPr/>
            </a:pPr>
            <a:r>
              <a:rPr lang="en-US" altLang="zh-TW" dirty="0" smtClean="0"/>
              <a:t>Progression</a:t>
            </a:r>
          </a:p>
          <a:p>
            <a:pPr>
              <a:defRPr/>
            </a:pPr>
            <a:endParaRPr lang="zh-TW" altLang="en-US" dirty="0"/>
          </a:p>
        </p:txBody>
      </p:sp>
      <p:sp>
        <p:nvSpPr>
          <p:cNvPr id="4" name="Right Brace 3"/>
          <p:cNvSpPr/>
          <p:nvPr/>
        </p:nvSpPr>
        <p:spPr>
          <a:xfrm>
            <a:off x="6205538" y="2636838"/>
            <a:ext cx="792162" cy="1368425"/>
          </a:xfrm>
          <a:prstGeom prst="rightBrac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050088" y="2744788"/>
            <a:ext cx="1985962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新細明體" pitchFamily="18" charset="-120"/>
              </a:rPr>
              <a:t>Dosage </a:t>
            </a:r>
          </a:p>
          <a:p>
            <a:pPr>
              <a:defRPr/>
            </a:pPr>
            <a:r>
              <a:rPr lang="en-US" altLang="zh-TW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新細明體" pitchFamily="18" charset="-120"/>
              </a:rPr>
              <a:t>of Exercise</a:t>
            </a:r>
            <a:endParaRPr lang="zh-TW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77150" y="455613"/>
            <a:ext cx="1368425" cy="5762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832725" y="384175"/>
            <a:ext cx="11525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chemeClr val="tx2"/>
                </a:solidFill>
                <a:latin typeface="+mn-lt"/>
                <a:ea typeface="新細明體" pitchFamily="18" charset="-120"/>
              </a:rPr>
              <a:t>FITT</a:t>
            </a:r>
            <a:endParaRPr lang="zh-TW" altLang="en-US" sz="4000" b="1" dirty="0">
              <a:solidFill>
                <a:schemeClr val="tx2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6911975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The “</a:t>
            </a:r>
            <a:r>
              <a:rPr lang="en-US" altLang="zh-TW" u="sng" dirty="0" smtClean="0"/>
              <a:t>Frequency</a:t>
            </a:r>
            <a:r>
              <a:rPr lang="en-US" altLang="zh-TW" dirty="0" smtClean="0"/>
              <a:t>” of Prescribed Resistance Exercise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altLang="zh-TW" dirty="0" smtClean="0"/>
              <a:t>The number of days per week dedicated to an exercise of </a:t>
            </a:r>
            <a:r>
              <a:rPr lang="en-GB" altLang="zh-TW" b="1" dirty="0" smtClean="0"/>
              <a:t>EACH</a:t>
            </a:r>
            <a:r>
              <a:rPr lang="en-GB" altLang="zh-TW" dirty="0" smtClean="0"/>
              <a:t> muscle group</a:t>
            </a:r>
          </a:p>
          <a:p>
            <a:pPr>
              <a:defRPr/>
            </a:pPr>
            <a:r>
              <a:rPr lang="en-GB" altLang="zh-TW" dirty="0" smtClean="0"/>
              <a:t>All muscle </a:t>
            </a:r>
            <a:r>
              <a:rPr lang="en-US" altLang="zh-TW" dirty="0" smtClean="0"/>
              <a:t>groups may be trained in the same session (i.e. whole body) or each session may “split” the body into selected muscle groups so that only a few of them are trained </a:t>
            </a:r>
            <a:r>
              <a:rPr lang="en-GB" altLang="zh-TW" dirty="0" smtClean="0"/>
              <a:t>in any one session</a:t>
            </a:r>
          </a:p>
          <a:p>
            <a:pPr lvl="1">
              <a:defRPr/>
            </a:pPr>
            <a:r>
              <a:rPr lang="en-US" altLang="zh-TW" dirty="0" smtClean="0"/>
              <a:t>E.g. lower body muscles trained on Monday and Thursday while upper body muscles trained on Tuesday and Friday (i.e. each muscle group is trained on 2 days/ wk)</a:t>
            </a:r>
          </a:p>
          <a:p>
            <a:pPr>
              <a:defRPr/>
            </a:pPr>
            <a:endParaRPr lang="zh-TW" altLang="en-US" dirty="0"/>
          </a:p>
        </p:txBody>
      </p:sp>
      <p:sp>
        <p:nvSpPr>
          <p:cNvPr id="6" name="Oval 5"/>
          <p:cNvSpPr/>
          <p:nvPr/>
        </p:nvSpPr>
        <p:spPr>
          <a:xfrm>
            <a:off x="7677150" y="455613"/>
            <a:ext cx="1368425" cy="5762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832725" y="384175"/>
            <a:ext cx="11525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rgbClr val="FF0000"/>
                </a:solidFill>
                <a:latin typeface="+mn-lt"/>
                <a:ea typeface="新細明體" pitchFamily="18" charset="-120"/>
              </a:rPr>
              <a:t>F</a:t>
            </a:r>
            <a:r>
              <a:rPr lang="en-US" altLang="zh-TW" sz="4000" b="1" dirty="0">
                <a:solidFill>
                  <a:schemeClr val="tx2"/>
                </a:solidFill>
                <a:latin typeface="+mn-lt"/>
                <a:ea typeface="新細明體" pitchFamily="18" charset="-120"/>
              </a:rPr>
              <a:t>ITT</a:t>
            </a:r>
            <a:endParaRPr lang="zh-TW" altLang="en-US" sz="4000" b="1" dirty="0">
              <a:solidFill>
                <a:schemeClr val="tx2"/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7905750" y="950913"/>
            <a:ext cx="215900" cy="1428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7010400" y="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HK" sz="900" smtClean="0">
                <a:solidFill>
                  <a:schemeClr val="tx1"/>
                </a:solidFill>
                <a:latin typeface="Times New Roman" pitchFamily="18" charset="0"/>
              </a:rPr>
              <a:t>Copyright Fitness Education Network LLC 2005-2012 All Rights Reserved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pPr eaLnBrk="1" hangingPunct="1"/>
            <a:r>
              <a:rPr lang="en-US" altLang="zh-HK" smtClean="0"/>
              <a:t>Benefits of Flexibility Training</a:t>
            </a:r>
          </a:p>
        </p:txBody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86000"/>
            <a:ext cx="9601200" cy="45720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altLang="zh-HK" dirty="0" smtClean="0">
                <a:cs typeface="Times New Roman" charset="0"/>
              </a:rPr>
              <a:t>Reduced muscle tension </a:t>
            </a:r>
          </a:p>
          <a:p>
            <a:pPr marL="609600" indent="-609600" eaLnBrk="1" hangingPunct="1">
              <a:defRPr/>
            </a:pPr>
            <a:r>
              <a:rPr lang="en-US" altLang="zh-HK" dirty="0" smtClean="0">
                <a:cs typeface="Times New Roman" charset="0"/>
              </a:rPr>
              <a:t>Easier and smoother muscle contractions </a:t>
            </a:r>
          </a:p>
          <a:p>
            <a:pPr marL="609600" indent="-609600" algn="just" eaLnBrk="1" hangingPunct="1">
              <a:defRPr/>
            </a:pPr>
            <a:r>
              <a:rPr lang="en-US" altLang="zh-HK" dirty="0" smtClean="0">
                <a:cs typeface="Times New Roman" charset="0"/>
              </a:rPr>
              <a:t>Improved ease of movement   </a:t>
            </a:r>
          </a:p>
          <a:p>
            <a:pPr marL="609600" indent="-609600" algn="just" eaLnBrk="1" hangingPunct="1">
              <a:defRPr/>
            </a:pPr>
            <a:r>
              <a:rPr lang="en-US" altLang="zh-HK" dirty="0" smtClean="0">
                <a:cs typeface="Times New Roman" charset="0"/>
              </a:rPr>
              <a:t>Decrease in soreness from exercise</a:t>
            </a:r>
          </a:p>
          <a:p>
            <a:pPr marL="609600" indent="-609600" eaLnBrk="1" hangingPunct="1">
              <a:defRPr/>
            </a:pPr>
            <a:r>
              <a:rPr lang="en-US" altLang="zh-HK" dirty="0" smtClean="0">
                <a:cs typeface="Times New Roman" charset="0"/>
              </a:rPr>
              <a:t>May help prevent injury from sudden mishaps</a:t>
            </a:r>
          </a:p>
          <a:p>
            <a:pPr marL="609600" indent="-609600" eaLnBrk="1" hangingPunct="1">
              <a:defRPr/>
            </a:pPr>
            <a:r>
              <a:rPr lang="en-US" altLang="zh-HK" dirty="0" smtClean="0">
                <a:cs typeface="Times New Roman" charset="0"/>
              </a:rPr>
              <a:t>Prevents muscle tendon from shortening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990600" y="25146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zh-HK" altLang="zh-HK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The “</a:t>
            </a:r>
            <a:r>
              <a:rPr lang="en-US" altLang="zh-TW" u="sng" dirty="0" smtClean="0"/>
              <a:t>Intensity</a:t>
            </a:r>
            <a:r>
              <a:rPr lang="en-US" altLang="zh-TW" dirty="0" smtClean="0"/>
              <a:t>” of Prescribed Resistance Exercise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686800" cy="374491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GB" altLang="zh-TW" sz="3000" dirty="0" smtClean="0"/>
              <a:t>Refers to the amount </a:t>
            </a:r>
            <a:r>
              <a:rPr lang="en-US" altLang="zh-TW" sz="3000" dirty="0" smtClean="0"/>
              <a:t>of weight or resistance assigned </a:t>
            </a:r>
            <a:br>
              <a:rPr lang="en-US" altLang="zh-TW" sz="3000" dirty="0" smtClean="0"/>
            </a:br>
            <a:r>
              <a:rPr lang="en-US" altLang="zh-TW" sz="3000" dirty="0" smtClean="0"/>
              <a:t>to a set of resistance exercise for each muscle group</a:t>
            </a:r>
          </a:p>
          <a:p>
            <a:pPr>
              <a:defRPr/>
            </a:pPr>
            <a:r>
              <a:rPr lang="en-US" altLang="zh-TW" sz="3000" dirty="0" smtClean="0"/>
              <a:t>Expressed as % of a </a:t>
            </a:r>
            <a:r>
              <a:rPr lang="en-GB" altLang="zh-TW" sz="3000" dirty="0" smtClean="0"/>
              <a:t>person’s</a:t>
            </a:r>
            <a:r>
              <a:rPr lang="en-US" altLang="zh-TW" sz="3000" dirty="0" smtClean="0"/>
              <a:t> </a:t>
            </a:r>
            <a:r>
              <a:rPr lang="en-GB" altLang="zh-TW" sz="3000" dirty="0" smtClean="0"/>
              <a:t>one-</a:t>
            </a:r>
            <a:r>
              <a:rPr lang="en-GB" altLang="zh-TW" sz="3000" u="sng" dirty="0" smtClean="0"/>
              <a:t>R</a:t>
            </a:r>
            <a:r>
              <a:rPr lang="en-GB" altLang="zh-TW" sz="3000" dirty="0" smtClean="0"/>
              <a:t>epetition </a:t>
            </a:r>
            <a:r>
              <a:rPr lang="en-US" altLang="zh-TW" sz="3000" u="sng" dirty="0" smtClean="0"/>
              <a:t>M</a:t>
            </a:r>
            <a:r>
              <a:rPr lang="en-US" altLang="zh-TW" sz="3000" dirty="0" smtClean="0"/>
              <a:t>aximum for that particular exercise (i.e. </a:t>
            </a:r>
            <a:r>
              <a:rPr lang="en-US" altLang="zh-TW" sz="3000" b="1" dirty="0" smtClean="0"/>
              <a:t>%1-RM</a:t>
            </a:r>
            <a:r>
              <a:rPr lang="en-US" altLang="zh-TW" sz="3000" dirty="0" smtClean="0"/>
              <a:t>):</a:t>
            </a:r>
          </a:p>
          <a:p>
            <a:pPr lvl="1">
              <a:defRPr/>
            </a:pPr>
            <a:r>
              <a:rPr lang="en-US" altLang="zh-TW" sz="3000" dirty="0" smtClean="0"/>
              <a:t>1-RM: the greatest resistance or weight that a </a:t>
            </a:r>
            <a:br>
              <a:rPr lang="en-US" altLang="zh-TW" sz="3000" dirty="0" smtClean="0"/>
            </a:br>
            <a:r>
              <a:rPr lang="en-US" altLang="zh-TW" sz="3000" dirty="0" smtClean="0"/>
              <a:t>particular muscle group can move through the full range of motion for a single repetition in a controlled manner with good posture </a:t>
            </a:r>
          </a:p>
        </p:txBody>
      </p:sp>
      <p:sp>
        <p:nvSpPr>
          <p:cNvPr id="4" name="Oval 3"/>
          <p:cNvSpPr/>
          <p:nvPr/>
        </p:nvSpPr>
        <p:spPr>
          <a:xfrm>
            <a:off x="7677150" y="455613"/>
            <a:ext cx="1368425" cy="5762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832725" y="384175"/>
            <a:ext cx="11525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chemeClr val="tx2"/>
                </a:solidFill>
                <a:latin typeface="+mn-lt"/>
                <a:ea typeface="新細明體" pitchFamily="18" charset="-120"/>
              </a:rPr>
              <a:t>F</a:t>
            </a:r>
            <a:r>
              <a:rPr lang="en-US" altLang="zh-TW" sz="4000" b="1" dirty="0">
                <a:solidFill>
                  <a:srgbClr val="FF0000"/>
                </a:solidFill>
                <a:latin typeface="+mn-lt"/>
                <a:ea typeface="新細明體" pitchFamily="18" charset="-120"/>
              </a:rPr>
              <a:t>I</a:t>
            </a:r>
            <a:r>
              <a:rPr lang="en-US" altLang="zh-TW" sz="4000" b="1" dirty="0">
                <a:solidFill>
                  <a:schemeClr val="tx2"/>
                </a:solidFill>
                <a:latin typeface="+mn-lt"/>
                <a:ea typeface="新細明體" pitchFamily="18" charset="-120"/>
              </a:rPr>
              <a:t>TT</a:t>
            </a:r>
            <a:endParaRPr lang="zh-TW" altLang="en-US" sz="4000" b="1" dirty="0">
              <a:solidFill>
                <a:schemeClr val="tx2"/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8120063" y="950913"/>
            <a:ext cx="215900" cy="1428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The “</a:t>
            </a:r>
            <a:r>
              <a:rPr lang="en-US" altLang="zh-TW" u="sng" dirty="0" smtClean="0"/>
              <a:t>Time</a:t>
            </a:r>
            <a:r>
              <a:rPr lang="en-US" altLang="zh-TW" dirty="0" smtClean="0"/>
              <a:t>” of Prescribed Resistance Exercise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zh-TW" dirty="0" smtClean="0"/>
              <a:t>No specific amount of time is recommended for resistance </a:t>
            </a:r>
            <a:r>
              <a:rPr lang="en-GB" altLang="zh-TW" dirty="0" smtClean="0"/>
              <a:t>exercise, while </a:t>
            </a:r>
            <a:r>
              <a:rPr lang="en-US" altLang="zh-TW" b="1" dirty="0" smtClean="0"/>
              <a:t>Repetitions</a:t>
            </a:r>
            <a:r>
              <a:rPr lang="en-US" altLang="zh-TW" dirty="0" smtClean="0"/>
              <a:t> (Reps) and </a:t>
            </a:r>
            <a:r>
              <a:rPr lang="en-US" altLang="zh-TW" b="1" dirty="0" smtClean="0"/>
              <a:t>Sets</a:t>
            </a:r>
            <a:r>
              <a:rPr lang="en-US" altLang="zh-TW" dirty="0" smtClean="0"/>
              <a:t> are standard ways to refer to the working “time” needed</a:t>
            </a:r>
          </a:p>
          <a:p>
            <a:pPr lvl="1">
              <a:defRPr/>
            </a:pPr>
            <a:r>
              <a:rPr lang="en-US" altLang="zh-TW" dirty="0" smtClean="0"/>
              <a:t>A “</a:t>
            </a:r>
            <a:r>
              <a:rPr lang="en-US" altLang="zh-TW" u="sng" dirty="0" smtClean="0"/>
              <a:t>Rep</a:t>
            </a:r>
            <a:r>
              <a:rPr lang="en-US" altLang="zh-TW" dirty="0" smtClean="0"/>
              <a:t>" is one performance of a single exercise for a particular muscle group</a:t>
            </a:r>
          </a:p>
          <a:p>
            <a:pPr lvl="1">
              <a:defRPr/>
            </a:pPr>
            <a:r>
              <a:rPr lang="en-US" altLang="zh-TW" dirty="0" smtClean="0"/>
              <a:t>A “</a:t>
            </a:r>
            <a:r>
              <a:rPr lang="en-US" altLang="zh-TW" u="sng" dirty="0" smtClean="0"/>
              <a:t>Set</a:t>
            </a:r>
            <a:r>
              <a:rPr lang="en-US" altLang="zh-TW" dirty="0" smtClean="0"/>
              <a:t>” comprises a group of reps performed without stopping</a:t>
            </a:r>
            <a:endParaRPr lang="zh-TW" altLang="en-US" dirty="0"/>
          </a:p>
        </p:txBody>
      </p:sp>
      <p:sp>
        <p:nvSpPr>
          <p:cNvPr id="7" name="Oval 6"/>
          <p:cNvSpPr/>
          <p:nvPr/>
        </p:nvSpPr>
        <p:spPr>
          <a:xfrm>
            <a:off x="7677150" y="455613"/>
            <a:ext cx="1368425" cy="5762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832725" y="384175"/>
            <a:ext cx="11525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chemeClr val="tx2"/>
                </a:solidFill>
                <a:latin typeface="+mn-lt"/>
                <a:ea typeface="新細明體" pitchFamily="18" charset="-120"/>
              </a:rPr>
              <a:t>FI</a:t>
            </a:r>
            <a:r>
              <a:rPr lang="en-US" altLang="zh-TW" sz="4000" b="1" dirty="0">
                <a:solidFill>
                  <a:srgbClr val="FF0000"/>
                </a:solidFill>
                <a:latin typeface="+mn-lt"/>
                <a:ea typeface="新細明體" pitchFamily="18" charset="-120"/>
              </a:rPr>
              <a:t>T</a:t>
            </a:r>
            <a:r>
              <a:rPr lang="en-US" altLang="zh-TW" sz="4000" b="1" dirty="0">
                <a:solidFill>
                  <a:schemeClr val="tx2"/>
                </a:solidFill>
                <a:latin typeface="+mn-lt"/>
                <a:ea typeface="新細明體" pitchFamily="18" charset="-120"/>
              </a:rPr>
              <a:t>T</a:t>
            </a:r>
            <a:endParaRPr lang="zh-TW" altLang="en-US" sz="4000" b="1" dirty="0">
              <a:solidFill>
                <a:schemeClr val="tx2"/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8313738" y="950913"/>
            <a:ext cx="215900" cy="1428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The “</a:t>
            </a:r>
            <a:r>
              <a:rPr lang="en-US" altLang="zh-TW" u="sng" dirty="0" smtClean="0"/>
              <a:t>Time</a:t>
            </a:r>
            <a:r>
              <a:rPr lang="en-US" altLang="zh-TW" dirty="0" smtClean="0"/>
              <a:t>” of Prescribed Resistance Exercise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18488" cy="15843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zh-TW" dirty="0" smtClean="0"/>
              <a:t>A reasonable rest interval btw sets is 2-</a:t>
            </a:r>
            <a:r>
              <a:rPr lang="en-GB" altLang="zh-TW" dirty="0" smtClean="0"/>
              <a:t>3 min</a:t>
            </a:r>
          </a:p>
          <a:p>
            <a:pPr>
              <a:defRPr/>
            </a:pPr>
            <a:r>
              <a:rPr lang="en-US" altLang="zh-TW" dirty="0" smtClean="0"/>
              <a:t>The number of rep performed with each set and the load of exercise are inversely related</a:t>
            </a:r>
          </a:p>
          <a:p>
            <a:pPr lvl="1">
              <a:defRPr/>
            </a:pPr>
            <a:r>
              <a:rPr lang="en-US" altLang="zh-TW" dirty="0" smtClean="0"/>
              <a:t>↑load, ↓no. of rep that needed</a:t>
            </a:r>
            <a:endParaRPr lang="zh-TW" altLang="en-US" dirty="0"/>
          </a:p>
        </p:txBody>
      </p:sp>
      <p:sp>
        <p:nvSpPr>
          <p:cNvPr id="7" name="Oval 6"/>
          <p:cNvSpPr/>
          <p:nvPr/>
        </p:nvSpPr>
        <p:spPr>
          <a:xfrm>
            <a:off x="7677150" y="455613"/>
            <a:ext cx="1368425" cy="5762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832725" y="384175"/>
            <a:ext cx="11525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chemeClr val="tx2"/>
                </a:solidFill>
                <a:latin typeface="+mn-lt"/>
                <a:ea typeface="新細明體" pitchFamily="18" charset="-120"/>
              </a:rPr>
              <a:t>FI</a:t>
            </a:r>
            <a:r>
              <a:rPr lang="en-US" altLang="zh-TW" sz="4000" b="1" dirty="0">
                <a:solidFill>
                  <a:srgbClr val="FF0000"/>
                </a:solidFill>
                <a:latin typeface="+mn-lt"/>
                <a:ea typeface="新細明體" pitchFamily="18" charset="-120"/>
              </a:rPr>
              <a:t>T</a:t>
            </a:r>
            <a:r>
              <a:rPr lang="en-US" altLang="zh-TW" sz="4000" b="1" dirty="0">
                <a:solidFill>
                  <a:schemeClr val="tx2"/>
                </a:solidFill>
                <a:latin typeface="+mn-lt"/>
                <a:ea typeface="新細明體" pitchFamily="18" charset="-120"/>
              </a:rPr>
              <a:t>T</a:t>
            </a:r>
            <a:endParaRPr lang="zh-TW" altLang="en-US" sz="4000" b="1" dirty="0">
              <a:solidFill>
                <a:schemeClr val="tx2"/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8313738" y="950913"/>
            <a:ext cx="215900" cy="1428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5530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3940175"/>
            <a:ext cx="5903912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The “</a:t>
            </a:r>
            <a:r>
              <a:rPr lang="en-US" altLang="zh-TW" u="sng" dirty="0" smtClean="0"/>
              <a:t>Type</a:t>
            </a:r>
            <a:r>
              <a:rPr lang="en-US" altLang="zh-TW" dirty="0" smtClean="0"/>
              <a:t>” of Prescribed Resistance Exercise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zh-TW" dirty="0" smtClean="0"/>
              <a:t>Resistance exercises count if they involve a moderate to high level of intensity and work the major muscle groups of the body:</a:t>
            </a:r>
          </a:p>
          <a:p>
            <a:pPr lvl="1">
              <a:defRPr/>
            </a:pPr>
            <a:r>
              <a:rPr lang="en-US" altLang="zh-TW" dirty="0" smtClean="0"/>
              <a:t>legs, hips, back, chest, abdomen, shoulders, and arms, etc.</a:t>
            </a:r>
          </a:p>
          <a:p>
            <a:pPr>
              <a:defRPr/>
            </a:pPr>
            <a:r>
              <a:rPr lang="en-US" altLang="zh-TW" dirty="0" smtClean="0"/>
              <a:t>Best to include multi-joint/ compound exercises</a:t>
            </a:r>
          </a:p>
          <a:p>
            <a:pPr>
              <a:defRPr/>
            </a:pPr>
            <a:r>
              <a:rPr lang="en-GB" altLang="zh-TW" dirty="0" smtClean="0"/>
              <a:t>usually take the </a:t>
            </a:r>
            <a:r>
              <a:rPr lang="en-US" altLang="zh-TW" dirty="0" smtClean="0"/>
              <a:t>form of free weights or weight machines, but also working with resistance bands and doing calisthenics (using body weights)</a:t>
            </a:r>
          </a:p>
          <a:p>
            <a:pPr>
              <a:defRPr/>
            </a:pPr>
            <a:r>
              <a:rPr lang="en-US" altLang="zh-TW" dirty="0" smtClean="0"/>
              <a:t>Individuals who are new to resistance exercises should receive instructions from trained personnel before engaging in these </a:t>
            </a:r>
            <a:r>
              <a:rPr lang="en-GB" altLang="zh-TW" dirty="0" smtClean="0"/>
              <a:t>exercises</a:t>
            </a:r>
            <a:endParaRPr lang="zh-TW" altLang="en-US" dirty="0"/>
          </a:p>
        </p:txBody>
      </p:sp>
      <p:sp>
        <p:nvSpPr>
          <p:cNvPr id="4" name="Oval 3"/>
          <p:cNvSpPr/>
          <p:nvPr/>
        </p:nvSpPr>
        <p:spPr>
          <a:xfrm>
            <a:off x="7677150" y="455613"/>
            <a:ext cx="1368425" cy="5762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832725" y="384175"/>
            <a:ext cx="11525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chemeClr val="tx2"/>
                </a:solidFill>
                <a:latin typeface="+mn-lt"/>
                <a:ea typeface="新細明體" pitchFamily="18" charset="-120"/>
              </a:rPr>
              <a:t>FIT</a:t>
            </a:r>
            <a:r>
              <a:rPr lang="en-US" altLang="zh-TW" sz="4000" b="1" dirty="0">
                <a:solidFill>
                  <a:srgbClr val="FF0000"/>
                </a:solidFill>
                <a:latin typeface="+mn-lt"/>
                <a:ea typeface="新細明體" pitchFamily="18" charset="-120"/>
              </a:rPr>
              <a:t>T</a:t>
            </a:r>
            <a:endParaRPr lang="zh-TW" altLang="en-US" sz="4000" b="1" dirty="0">
              <a:solidFill>
                <a:srgbClr val="FF0000"/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8567738" y="950913"/>
            <a:ext cx="215900" cy="1428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The “</a:t>
            </a:r>
            <a:r>
              <a:rPr lang="en-US" altLang="zh-TW" u="sng" dirty="0" smtClean="0"/>
              <a:t>Progression</a:t>
            </a:r>
            <a:r>
              <a:rPr lang="en-US" altLang="zh-TW" dirty="0" smtClean="0"/>
              <a:t>” of Prescribed Resistance Exercise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altLang="zh-TW" dirty="0" smtClean="0"/>
              <a:t>Rate of Progression of Resistance Exercises</a:t>
            </a:r>
          </a:p>
          <a:p>
            <a:pPr>
              <a:defRPr/>
            </a:pPr>
            <a:r>
              <a:rPr lang="en-US" altLang="zh-TW" sz="3000" dirty="0" smtClean="0"/>
              <a:t>An initial increase in the number of rep is recommended before an increase in load</a:t>
            </a:r>
          </a:p>
          <a:p>
            <a:pPr>
              <a:defRPr/>
            </a:pPr>
            <a:r>
              <a:rPr lang="en-US" altLang="zh-TW" sz="3000" dirty="0" smtClean="0"/>
              <a:t>When the participant can comfortably achieve the “upper limit” of the prescribed repetition range, for example, 12 to 15 reps, training loads may be increased (e.g. by  ̴5%) </a:t>
            </a:r>
          </a:p>
          <a:p>
            <a:pPr>
              <a:defRPr/>
            </a:pPr>
            <a:r>
              <a:rPr lang="en-US" altLang="zh-TW" sz="3000" dirty="0" smtClean="0"/>
              <a:t>So that no more than 12 reps are completed </a:t>
            </a:r>
            <a:r>
              <a:rPr lang="en-GB" altLang="zh-TW" sz="3000" dirty="0" smtClean="0"/>
              <a:t>without volitional fatigue</a:t>
            </a:r>
            <a:endParaRPr lang="zh-TW" altLang="en-US" sz="3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u="sng" dirty="0" smtClean="0"/>
              <a:t>FIVE</a:t>
            </a:r>
            <a:r>
              <a:rPr lang="en-US" altLang="zh-TW" dirty="0" smtClean="0"/>
              <a:t> Essential Components of </a:t>
            </a:r>
            <a:br>
              <a:rPr lang="en-US" altLang="zh-TW" dirty="0" smtClean="0"/>
            </a:br>
            <a:r>
              <a:rPr lang="en-US" altLang="zh-TW" dirty="0" smtClean="0"/>
              <a:t>Prescribing Resistance Exercise 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/>
          <a:lstStyle/>
          <a:p>
            <a:pPr>
              <a:defRPr/>
            </a:pPr>
            <a:r>
              <a:rPr lang="en-US" altLang="zh-TW" b="1" u="sng" dirty="0" smtClean="0"/>
              <a:t>F</a:t>
            </a:r>
            <a:r>
              <a:rPr lang="en-US" altLang="zh-TW" dirty="0" smtClean="0"/>
              <a:t>requency</a:t>
            </a:r>
          </a:p>
          <a:p>
            <a:pPr>
              <a:defRPr/>
            </a:pPr>
            <a:r>
              <a:rPr lang="en-US" altLang="zh-TW" b="1" u="sng" dirty="0" smtClean="0"/>
              <a:t>I</a:t>
            </a:r>
            <a:r>
              <a:rPr lang="en-US" altLang="zh-TW" dirty="0" smtClean="0"/>
              <a:t>ntensity (i.e. Load/ Weight)</a:t>
            </a:r>
          </a:p>
          <a:p>
            <a:pPr>
              <a:defRPr/>
            </a:pPr>
            <a:r>
              <a:rPr lang="en-US" altLang="zh-TW" b="1" u="sng" dirty="0" smtClean="0"/>
              <a:t>T</a:t>
            </a:r>
            <a:r>
              <a:rPr lang="en-US" altLang="zh-TW" dirty="0" smtClean="0"/>
              <a:t>ime (i.e. Volume: Sets &amp; Reps)</a:t>
            </a:r>
          </a:p>
          <a:p>
            <a:pPr>
              <a:defRPr/>
            </a:pPr>
            <a:r>
              <a:rPr lang="en-US" altLang="zh-TW" b="1" u="sng" dirty="0" smtClean="0"/>
              <a:t>T</a:t>
            </a:r>
            <a:r>
              <a:rPr lang="en-US" altLang="zh-TW" dirty="0" smtClean="0"/>
              <a:t>ype</a:t>
            </a:r>
          </a:p>
          <a:p>
            <a:pPr>
              <a:defRPr/>
            </a:pPr>
            <a:r>
              <a:rPr lang="en-US" altLang="zh-TW" dirty="0" smtClean="0"/>
              <a:t>Progression</a:t>
            </a:r>
          </a:p>
          <a:p>
            <a:pPr>
              <a:defRPr/>
            </a:pPr>
            <a:endParaRPr lang="zh-TW" altLang="en-US" dirty="0"/>
          </a:p>
        </p:txBody>
      </p:sp>
      <p:sp>
        <p:nvSpPr>
          <p:cNvPr id="4" name="Right Brace 3"/>
          <p:cNvSpPr/>
          <p:nvPr/>
        </p:nvSpPr>
        <p:spPr>
          <a:xfrm>
            <a:off x="6205538" y="2636838"/>
            <a:ext cx="792162" cy="1368425"/>
          </a:xfrm>
          <a:prstGeom prst="rightBrac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050088" y="2744788"/>
            <a:ext cx="1985962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新細明體" pitchFamily="18" charset="-120"/>
              </a:rPr>
              <a:t>Dosage </a:t>
            </a:r>
          </a:p>
          <a:p>
            <a:pPr>
              <a:defRPr/>
            </a:pPr>
            <a:r>
              <a:rPr lang="en-US" altLang="zh-TW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新細明體" pitchFamily="18" charset="-120"/>
              </a:rPr>
              <a:t>of Exercise</a:t>
            </a:r>
            <a:endParaRPr lang="zh-TW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77150" y="455613"/>
            <a:ext cx="1368425" cy="5762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832725" y="384175"/>
            <a:ext cx="11525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rgbClr val="FF0000"/>
                </a:solidFill>
                <a:latin typeface="+mn-lt"/>
                <a:ea typeface="新細明體" pitchFamily="18" charset="-120"/>
              </a:rPr>
              <a:t>FITT</a:t>
            </a:r>
            <a:endParaRPr lang="zh-TW" altLang="en-US" sz="4000" b="1" dirty="0">
              <a:solidFill>
                <a:srgbClr val="FF0000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smtClean="0">
                <a:solidFill>
                  <a:schemeClr val="tx2"/>
                </a:solidFill>
                <a:latin typeface="Impact" pitchFamily="34" charset="0"/>
              </a:rPr>
              <a:t>Prescribing Resistance Exercise to Healthy Adults</a:t>
            </a:r>
            <a:endParaRPr lang="zh-HK" altLang="en-US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altLang="zh-HK" dirty="0" smtClean="0"/>
          </a:p>
          <a:p>
            <a:pPr>
              <a:defRPr/>
            </a:pPr>
            <a:endParaRPr lang="zh-H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Recommendations for Prescribing </a:t>
            </a:r>
            <a:r>
              <a:rPr lang="en-US" altLang="zh-TW" dirty="0" smtClean="0">
                <a:solidFill>
                  <a:srgbClr val="FF0000"/>
                </a:solidFill>
              </a:rPr>
              <a:t>Resistance Exercise </a:t>
            </a:r>
            <a:r>
              <a:rPr lang="en-US" altLang="zh-TW" dirty="0" smtClean="0"/>
              <a:t>to Healthy Adults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Frequency</a:t>
            </a:r>
            <a:r>
              <a:rPr lang="en-US" altLang="zh-TW" b="1" dirty="0" smtClean="0"/>
              <a:t>:</a:t>
            </a:r>
            <a:r>
              <a:rPr lang="en-US" altLang="zh-TW" dirty="0" smtClean="0"/>
              <a:t> Each muscle group on </a:t>
            </a:r>
            <a:r>
              <a:rPr lang="en-US" altLang="zh-TW" b="1" dirty="0" smtClean="0"/>
              <a:t>2 to 3 day/wk</a:t>
            </a:r>
            <a:r>
              <a:rPr lang="en-US" altLang="zh-TW" dirty="0" smtClean="0"/>
              <a:t> with at least 48 hours separating the training sessions for the same muscle group</a:t>
            </a:r>
            <a:endParaRPr lang="en-GB" altLang="zh-TW" dirty="0" smtClean="0"/>
          </a:p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Intensity</a:t>
            </a:r>
            <a:r>
              <a:rPr lang="en-US" altLang="zh-TW" dirty="0" smtClean="0"/>
              <a:t>: A load of </a:t>
            </a:r>
            <a:r>
              <a:rPr lang="en-US" altLang="zh-TW" b="1" dirty="0" smtClean="0"/>
              <a:t>60 to 80% 1-RM </a:t>
            </a:r>
            <a:r>
              <a:rPr lang="en-US" altLang="zh-TW" dirty="0" smtClean="0"/>
              <a:t>for each set of exercise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Recommendations for Prescribing </a:t>
            </a:r>
            <a:r>
              <a:rPr lang="en-US" altLang="zh-TW" dirty="0" smtClean="0">
                <a:solidFill>
                  <a:srgbClr val="FF0000"/>
                </a:solidFill>
              </a:rPr>
              <a:t>Resistance Exercise</a:t>
            </a:r>
            <a:r>
              <a:rPr lang="en-US" altLang="zh-TW" dirty="0" smtClean="0">
                <a:solidFill>
                  <a:srgbClr val="FFC000"/>
                </a:solidFill>
              </a:rPr>
              <a:t> </a:t>
            </a:r>
            <a:r>
              <a:rPr lang="en-US" altLang="zh-TW" dirty="0" smtClean="0"/>
              <a:t>to Healthy Adults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403225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Time</a:t>
            </a:r>
            <a:r>
              <a:rPr lang="en-US" altLang="zh-TW" dirty="0" smtClean="0"/>
              <a:t>: </a:t>
            </a:r>
          </a:p>
          <a:p>
            <a:pPr lvl="1">
              <a:defRPr/>
            </a:pPr>
            <a:r>
              <a:rPr lang="en-GB" altLang="zh-TW" dirty="0" smtClean="0"/>
              <a:t>Each target muscle </a:t>
            </a:r>
            <a:r>
              <a:rPr lang="en-US" altLang="zh-TW" dirty="0" smtClean="0"/>
              <a:t>group should be trained for a total of </a:t>
            </a:r>
            <a:r>
              <a:rPr lang="en-US" altLang="zh-TW" b="1" dirty="0" smtClean="0"/>
              <a:t>2 to 4 sets </a:t>
            </a:r>
            <a:r>
              <a:rPr lang="en-US" altLang="zh-TW" dirty="0" smtClean="0"/>
              <a:t>with </a:t>
            </a:r>
            <a:r>
              <a:rPr lang="en-US" altLang="zh-TW" b="1" dirty="0" smtClean="0"/>
              <a:t>8 to </a:t>
            </a:r>
            <a:r>
              <a:rPr lang="en-GB" altLang="zh-TW" b="1" dirty="0" smtClean="0"/>
              <a:t>12 reps</a:t>
            </a:r>
            <a:r>
              <a:rPr lang="en-GB" altLang="zh-TW" dirty="0" smtClean="0"/>
              <a:t> </a:t>
            </a:r>
            <a:r>
              <a:rPr lang="en-GB" altLang="zh-TW" b="1" dirty="0" smtClean="0"/>
              <a:t>/set</a:t>
            </a:r>
          </a:p>
          <a:p>
            <a:pPr lvl="1">
              <a:defRPr/>
            </a:pPr>
            <a:r>
              <a:rPr lang="en-GB" altLang="zh-TW" dirty="0" smtClean="0"/>
              <a:t>Rest interval of 2-3 minutes in between</a:t>
            </a:r>
          </a:p>
          <a:p>
            <a:pPr>
              <a:defRPr/>
            </a:pPr>
            <a:r>
              <a:rPr lang="en-GB" altLang="zh-TW" u="sng" dirty="0" smtClean="0">
                <a:solidFill>
                  <a:schemeClr val="accent6">
                    <a:lumMod val="75000"/>
                  </a:schemeClr>
                </a:solidFill>
              </a:rPr>
              <a:t>Type</a:t>
            </a:r>
            <a:r>
              <a:rPr lang="en-GB" altLang="zh-TW" dirty="0" smtClean="0"/>
              <a:t>: </a:t>
            </a:r>
          </a:p>
          <a:p>
            <a:pPr lvl="1">
              <a:defRPr/>
            </a:pPr>
            <a:r>
              <a:rPr lang="en-GB" altLang="zh-TW" b="1" dirty="0" smtClean="0"/>
              <a:t>8 to 10 resistance exercises </a:t>
            </a:r>
            <a:r>
              <a:rPr lang="en-GB" altLang="zh-TW" dirty="0" smtClean="0"/>
              <a:t>working </a:t>
            </a:r>
            <a:r>
              <a:rPr lang="en-US" altLang="zh-TW" dirty="0" smtClean="0"/>
              <a:t>major muscle groups of the body</a:t>
            </a:r>
            <a:endParaRPr lang="en-GB" altLang="zh-TW" dirty="0" smtClean="0"/>
          </a:p>
          <a:p>
            <a:pPr lvl="1">
              <a:defRPr/>
            </a:pPr>
            <a:r>
              <a:rPr lang="en-GB" altLang="zh-TW" dirty="0" smtClean="0"/>
              <a:t>Multi-joint exercises involving </a:t>
            </a:r>
            <a:r>
              <a:rPr lang="en-US" altLang="zh-TW" dirty="0" smtClean="0"/>
              <a:t>&gt;1 muscle group </a:t>
            </a:r>
            <a:r>
              <a:rPr lang="en-GB" altLang="zh-TW" dirty="0" smtClean="0"/>
              <a:t>and targeting both agonist and antagonist muscle groups are preferable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smtClean="0">
                <a:solidFill>
                  <a:schemeClr val="tx2"/>
                </a:solidFill>
                <a:latin typeface="Impact" pitchFamily="34" charset="0"/>
              </a:rPr>
              <a:t>Prescribing Resistance Exercise to Healthy Older Adults</a:t>
            </a:r>
            <a:endParaRPr lang="zh-HK" altLang="en-US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altLang="zh-HK" dirty="0" smtClean="0"/>
          </a:p>
          <a:p>
            <a:pPr>
              <a:defRPr/>
            </a:pPr>
            <a:endParaRPr lang="zh-H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mtClean="0"/>
              <a:t>Types of Stretching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229600" cy="3744912"/>
          </a:xfrm>
        </p:spPr>
        <p:txBody>
          <a:bodyPr/>
          <a:lstStyle/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Static stretching</a:t>
            </a:r>
          </a:p>
          <a:p>
            <a:pPr>
              <a:defRPr/>
            </a:pPr>
            <a:r>
              <a:rPr lang="en-US" altLang="zh-TW"/>
              <a:t>Ballistic stretching</a:t>
            </a:r>
          </a:p>
          <a:p>
            <a:pPr>
              <a:defRPr/>
            </a:pPr>
            <a:r>
              <a:rPr lang="en-US" altLang="zh-TW"/>
              <a:t>Proprioceptive neuromuscular facilitation (PNF)</a:t>
            </a:r>
          </a:p>
          <a:p>
            <a:pPr>
              <a:defRPr/>
            </a:pPr>
            <a:endParaRPr lang="en-US" altLang="zh-TW"/>
          </a:p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3600" dirty="0" smtClean="0">
                <a:solidFill>
                  <a:srgbClr val="1F497D"/>
                </a:solidFill>
              </a:rPr>
              <a:t>Recommendations for Prescribing </a:t>
            </a:r>
            <a:r>
              <a:rPr lang="en-US" altLang="zh-TW" sz="3600" dirty="0" smtClean="0">
                <a:solidFill>
                  <a:srgbClr val="FF0000"/>
                </a:solidFill>
              </a:rPr>
              <a:t>Resistance Exercise</a:t>
            </a:r>
            <a:r>
              <a:rPr lang="en-US" altLang="zh-TW" sz="3600" dirty="0" smtClean="0">
                <a:solidFill>
                  <a:srgbClr val="1F497D"/>
                </a:solidFill>
              </a:rPr>
              <a:t> to Healthy Older Adults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Frequency</a:t>
            </a:r>
            <a:r>
              <a:rPr lang="en-US" altLang="zh-TW" b="1" dirty="0" smtClean="0"/>
              <a:t>:</a:t>
            </a:r>
            <a:r>
              <a:rPr lang="en-US" altLang="zh-TW" dirty="0" smtClean="0"/>
              <a:t> Perform resistance exercise </a:t>
            </a:r>
            <a:r>
              <a:rPr lang="en-US" altLang="zh-TW" b="1" dirty="0" smtClean="0">
                <a:latin typeface="Times New Roman"/>
                <a:cs typeface="Times New Roman"/>
              </a:rPr>
              <a:t>≥</a:t>
            </a:r>
            <a:r>
              <a:rPr lang="en-US" altLang="zh-TW" dirty="0" smtClean="0"/>
              <a:t> </a:t>
            </a:r>
            <a:r>
              <a:rPr lang="en-US" altLang="zh-TW" b="1" dirty="0" smtClean="0"/>
              <a:t>2 nonconsecutive days/wk</a:t>
            </a:r>
            <a:endParaRPr lang="en-GB" altLang="zh-TW" b="1" dirty="0" smtClean="0"/>
          </a:p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Intensity</a:t>
            </a:r>
            <a:r>
              <a:rPr lang="en-US" altLang="zh-TW" dirty="0" smtClean="0"/>
              <a:t>: An intensity between moderate      (</a:t>
            </a:r>
            <a:r>
              <a:rPr lang="en-US" altLang="zh-TW" b="1" dirty="0" smtClean="0"/>
              <a:t>5 to 6</a:t>
            </a:r>
            <a:r>
              <a:rPr lang="en-US" altLang="zh-TW" dirty="0" smtClean="0"/>
              <a:t>) and vigorous (</a:t>
            </a:r>
            <a:r>
              <a:rPr lang="en-US" altLang="zh-TW" b="1" dirty="0" smtClean="0"/>
              <a:t>7 to 8</a:t>
            </a:r>
            <a:r>
              <a:rPr lang="en-US" altLang="zh-TW" dirty="0" smtClean="0"/>
              <a:t>) on a 10-point scale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3600" dirty="0" smtClean="0">
                <a:solidFill>
                  <a:srgbClr val="1F497D"/>
                </a:solidFill>
              </a:rPr>
              <a:t>Recommendations for Prescribing </a:t>
            </a:r>
            <a:r>
              <a:rPr lang="en-US" altLang="zh-TW" sz="3600" dirty="0" smtClean="0">
                <a:solidFill>
                  <a:srgbClr val="FF0000"/>
                </a:solidFill>
              </a:rPr>
              <a:t>Resistance Exercise</a:t>
            </a:r>
            <a:r>
              <a:rPr lang="en-US" altLang="zh-TW" sz="3600" dirty="0" smtClean="0">
                <a:solidFill>
                  <a:srgbClr val="1F497D"/>
                </a:solidFill>
              </a:rPr>
              <a:t> to Healthy Older Adults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410368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Time</a:t>
            </a:r>
            <a:r>
              <a:rPr lang="en-US" altLang="zh-TW" dirty="0" smtClean="0"/>
              <a:t>: </a:t>
            </a:r>
          </a:p>
          <a:p>
            <a:pPr lvl="1">
              <a:defRPr/>
            </a:pPr>
            <a:r>
              <a:rPr lang="en-GB" altLang="zh-TW" b="1" dirty="0" smtClean="0"/>
              <a:t>8-10 resistance exercises</a:t>
            </a:r>
            <a:endParaRPr lang="en-GB" altLang="zh-TW" dirty="0" smtClean="0"/>
          </a:p>
          <a:p>
            <a:pPr lvl="1">
              <a:defRPr/>
            </a:pPr>
            <a:r>
              <a:rPr lang="en-GB" altLang="zh-TW" dirty="0" smtClean="0"/>
              <a:t>Each target muscle </a:t>
            </a:r>
            <a:r>
              <a:rPr lang="en-US" altLang="zh-TW" dirty="0" smtClean="0"/>
              <a:t>group should be trained for a total of a total of </a:t>
            </a:r>
            <a:r>
              <a:rPr lang="en-US" altLang="zh-TW" u="sng" dirty="0" smtClean="0"/>
              <a:t>&gt;</a:t>
            </a:r>
            <a:r>
              <a:rPr lang="en-US" altLang="zh-TW" b="1" dirty="0" smtClean="0"/>
              <a:t>1 set </a:t>
            </a:r>
            <a:r>
              <a:rPr lang="en-US" altLang="zh-TW" dirty="0" smtClean="0"/>
              <a:t>with </a:t>
            </a:r>
            <a:r>
              <a:rPr lang="en-US" altLang="zh-TW" b="1" dirty="0" smtClean="0"/>
              <a:t>10 to 15 reps/</a:t>
            </a:r>
            <a:r>
              <a:rPr lang="en-GB" altLang="zh-TW" b="1" dirty="0" smtClean="0"/>
              <a:t>set</a:t>
            </a:r>
          </a:p>
          <a:p>
            <a:pPr lvl="1">
              <a:defRPr/>
            </a:pPr>
            <a:r>
              <a:rPr lang="en-US" altLang="zh-TW" dirty="0" smtClean="0"/>
              <a:t>Subsequent to a period of adaptation and improved </a:t>
            </a:r>
            <a:r>
              <a:rPr lang="en-US" altLang="zh-TW" dirty="0" err="1" smtClean="0"/>
              <a:t>musculo-tendinous</a:t>
            </a:r>
            <a:r>
              <a:rPr lang="en-US" altLang="zh-TW" dirty="0" smtClean="0"/>
              <a:t> conditioning, older adults may also choose to follow guidelines for younger adults</a:t>
            </a:r>
            <a:endParaRPr lang="en-GB" altLang="zh-TW" dirty="0" smtClean="0"/>
          </a:p>
          <a:p>
            <a:pPr>
              <a:defRPr/>
            </a:pPr>
            <a:r>
              <a:rPr lang="en-GB" altLang="zh-TW" u="sng" dirty="0" smtClean="0">
                <a:solidFill>
                  <a:schemeClr val="accent6">
                    <a:lumMod val="75000"/>
                  </a:schemeClr>
                </a:solidFill>
              </a:rPr>
              <a:t>Type</a:t>
            </a:r>
            <a:r>
              <a:rPr lang="en-GB" altLang="zh-TW" dirty="0" smtClean="0"/>
              <a:t>: </a:t>
            </a:r>
          </a:p>
          <a:p>
            <a:pPr lvl="1">
              <a:defRPr/>
            </a:pPr>
            <a:r>
              <a:rPr lang="en-GB" altLang="zh-TW" dirty="0" smtClean="0"/>
              <a:t>E.g. Progressive weight training, weight bearing </a:t>
            </a:r>
            <a:r>
              <a:rPr lang="en-GB" altLang="zh-TW" dirty="0" err="1" smtClean="0"/>
              <a:t>calistenics</a:t>
            </a:r>
            <a:r>
              <a:rPr lang="en-GB" altLang="zh-TW" dirty="0" smtClean="0"/>
              <a:t>, stair climbing and other muscle strengthening activities that use major muscle 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smtClean="0">
                <a:solidFill>
                  <a:schemeClr val="tx2"/>
                </a:solidFill>
                <a:latin typeface="Impact" pitchFamily="34" charset="0"/>
              </a:rPr>
              <a:t>Some Practical Examples of </a:t>
            </a:r>
            <a:br>
              <a:rPr lang="en-US" altLang="zh-HK" smtClean="0">
                <a:solidFill>
                  <a:schemeClr val="tx2"/>
                </a:solidFill>
                <a:latin typeface="Impact" pitchFamily="34" charset="0"/>
              </a:rPr>
            </a:br>
            <a:r>
              <a:rPr lang="en-US" altLang="zh-HK" smtClean="0">
                <a:solidFill>
                  <a:schemeClr val="tx2"/>
                </a:solidFill>
                <a:latin typeface="Impact" pitchFamily="34" charset="0"/>
              </a:rPr>
              <a:t>Resistance Exercise</a:t>
            </a:r>
            <a:endParaRPr lang="zh-HK" altLang="en-US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HK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92" name="Group 44"/>
          <p:cNvGraphicFramePr>
            <a:graphicFrameLocks noGrp="1"/>
          </p:cNvGraphicFramePr>
          <p:nvPr>
            <p:ph sz="quarter" idx="1"/>
          </p:nvPr>
        </p:nvGraphicFramePr>
        <p:xfrm>
          <a:off x="1835150" y="1341438"/>
          <a:ext cx="5976938" cy="4818080"/>
        </p:xfrm>
        <a:graphic>
          <a:graphicData uri="http://schemas.openxmlformats.org/drawingml/2006/table">
            <a:tbl>
              <a:tblPr/>
              <a:tblGrid>
                <a:gridCol w="3115387"/>
                <a:gridCol w="2861551"/>
              </a:tblGrid>
              <a:tr h="518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顏色</a:t>
                      </a:r>
                    </a:p>
                  </a:txBody>
                  <a:tcPr marL="91448" marR="91448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阻力</a:t>
                      </a:r>
                    </a:p>
                  </a:txBody>
                  <a:tcPr marL="91448" marR="91448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白</a:t>
                      </a:r>
                    </a:p>
                  </a:txBody>
                  <a:tcPr marL="91448" marR="91448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最弱</a:t>
                      </a:r>
                    </a:p>
                  </a:txBody>
                  <a:tcPr marL="91448" marR="91448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黃</a:t>
                      </a:r>
                    </a:p>
                  </a:txBody>
                  <a:tcPr marL="91448" marR="91448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弱</a:t>
                      </a:r>
                    </a:p>
                  </a:txBody>
                  <a:tcPr marL="91448" marR="91448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紅</a:t>
                      </a:r>
                    </a:p>
                  </a:txBody>
                  <a:tcPr marL="91448" marR="91448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中弱</a:t>
                      </a:r>
                    </a:p>
                  </a:txBody>
                  <a:tcPr marL="91448" marR="91448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綠</a:t>
                      </a:r>
                    </a:p>
                  </a:txBody>
                  <a:tcPr marL="91448" marR="91448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中</a:t>
                      </a:r>
                    </a:p>
                  </a:txBody>
                  <a:tcPr marL="91448" marR="91448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藍</a:t>
                      </a:r>
                    </a:p>
                  </a:txBody>
                  <a:tcPr marL="91448" marR="91448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中強</a:t>
                      </a:r>
                    </a:p>
                  </a:txBody>
                  <a:tcPr marL="91448" marR="91448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黑</a:t>
                      </a:r>
                    </a:p>
                  </a:txBody>
                  <a:tcPr marL="91448" marR="91448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強</a:t>
                      </a:r>
                    </a:p>
                  </a:txBody>
                  <a:tcPr marL="91448" marR="91448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銀</a:t>
                      </a:r>
                    </a:p>
                  </a:txBody>
                  <a:tcPr marL="91448" marR="91448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最強</a:t>
                      </a:r>
                    </a:p>
                  </a:txBody>
                  <a:tcPr marL="91448" marR="91448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金</a:t>
                      </a:r>
                    </a:p>
                  </a:txBody>
                  <a:tcPr marL="91448" marR="91448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超強</a:t>
                      </a:r>
                    </a:p>
                  </a:txBody>
                  <a:tcPr marL="91448" marR="91448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標題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HK" smtClean="0"/>
              <a:t>Shoulders- seated shoulder press</a:t>
            </a:r>
            <a:endParaRPr lang="zh-HK" altLang="en-US" smtClean="0"/>
          </a:p>
        </p:txBody>
      </p:sp>
      <p:pic>
        <p:nvPicPr>
          <p:cNvPr id="67587" name="Picture 4" descr="C:\Users\Man\Documents\Man Doc\elastic band photos\shoulders1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49500"/>
            <a:ext cx="3665538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5" descr="C:\Users\Man\Documents\Man Doc\elastic band photos\shoulders1.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20938"/>
            <a:ext cx="35718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標題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HK" smtClean="0"/>
              <a:t>Shoulders- front raise</a:t>
            </a:r>
            <a:endParaRPr lang="zh-HK" altLang="en-US" smtClean="0"/>
          </a:p>
        </p:txBody>
      </p:sp>
      <p:pic>
        <p:nvPicPr>
          <p:cNvPr id="68611" name="Picture 4" descr="C:\Users\Man\Documents\Man Doc\elastic band photos\shoulders2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335213"/>
            <a:ext cx="367188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5" descr="C:\Users\Man\Documents\Man Doc\elastic band photos\shoulders2.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2349500"/>
            <a:ext cx="3662362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標題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HK" smtClean="0"/>
              <a:t>Shoulders-lateral raise</a:t>
            </a:r>
            <a:endParaRPr lang="zh-HK" altLang="en-US" smtClean="0"/>
          </a:p>
        </p:txBody>
      </p:sp>
      <p:pic>
        <p:nvPicPr>
          <p:cNvPr id="69635" name="Picture 4" descr="C:\Users\Man\Documents\Man Doc\elastic band photos\shoulders2.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349500"/>
            <a:ext cx="35401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5" descr="C:\Users\Man\Documents\Man Doc\elastic band photos\shoulders2.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349500"/>
            <a:ext cx="348773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標題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HK" smtClean="0"/>
              <a:t>Arms- triceps overhead extension</a:t>
            </a:r>
            <a:endParaRPr lang="zh-HK" altLang="en-US" smtClean="0"/>
          </a:p>
        </p:txBody>
      </p:sp>
      <p:pic>
        <p:nvPicPr>
          <p:cNvPr id="70659" name="Picture 4" descr="C:\Users\Man\Documents\Man Doc\elastic band photos\arms1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05038"/>
            <a:ext cx="373221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5" descr="C:\Users\Man\Documents\Man Doc\elastic band photos\arms.1.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05038"/>
            <a:ext cx="370363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標題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HK" smtClean="0"/>
              <a:t>Arms-biceps curl</a:t>
            </a:r>
            <a:endParaRPr lang="zh-HK" altLang="en-US" smtClean="0"/>
          </a:p>
        </p:txBody>
      </p:sp>
      <p:pic>
        <p:nvPicPr>
          <p:cNvPr id="71683" name="Picture 4" descr="C:\Users\Man\Documents\Man Doc\elastic band photos\arms2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05038"/>
            <a:ext cx="396716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5" descr="C:\Users\Man\Documents\Man Doc\elastic band photos\arms2.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2181225"/>
            <a:ext cx="3975100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標題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HK" smtClean="0"/>
              <a:t>Back- reverse fly</a:t>
            </a:r>
            <a:endParaRPr lang="zh-HK" altLang="en-US" smtClean="0"/>
          </a:p>
        </p:txBody>
      </p:sp>
      <p:pic>
        <p:nvPicPr>
          <p:cNvPr id="72707" name="Picture 4" descr="C:\Users\Man\Documents\Man Doc\elastic band photos\back1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52663"/>
            <a:ext cx="3992563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5" descr="C:\Users\Man\Documents\Man Doc\elastic band photos\back1.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314575"/>
            <a:ext cx="3878263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mtClean="0"/>
              <a:t>Static stretching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229600" cy="3744912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Active or passive</a:t>
            </a:r>
            <a:endParaRPr lang="en-US" altLang="zh-TW" dirty="0"/>
          </a:p>
          <a:p>
            <a:pPr>
              <a:defRPr/>
            </a:pPr>
            <a:r>
              <a:rPr lang="en-US" altLang="zh-TW" dirty="0"/>
              <a:t>slow stretching to the point of discomfort</a:t>
            </a:r>
          </a:p>
          <a:p>
            <a:pPr>
              <a:defRPr/>
            </a:pPr>
            <a:r>
              <a:rPr lang="en-US" altLang="zh-TW" dirty="0"/>
              <a:t>hold for 10-30 seconds</a:t>
            </a:r>
          </a:p>
          <a:p>
            <a:pPr>
              <a:defRPr/>
            </a:pPr>
            <a:r>
              <a:rPr lang="en-US" altLang="zh-TW" dirty="0"/>
              <a:t>minimal risk of injury</a:t>
            </a:r>
          </a:p>
          <a:p>
            <a:pPr>
              <a:defRPr/>
            </a:pPr>
            <a:r>
              <a:rPr lang="en-US" altLang="zh-TW" dirty="0"/>
              <a:t>shown to be effective</a:t>
            </a:r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標題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HK" smtClean="0"/>
              <a:t>Chest- chest press</a:t>
            </a:r>
            <a:endParaRPr lang="zh-HK" altLang="en-US" smtClean="0"/>
          </a:p>
        </p:txBody>
      </p:sp>
      <p:pic>
        <p:nvPicPr>
          <p:cNvPr id="73731" name="Picture 9" descr="FRON009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636838"/>
            <a:ext cx="3887788" cy="2592387"/>
          </a:xfrm>
        </p:spPr>
      </p:pic>
      <p:pic>
        <p:nvPicPr>
          <p:cNvPr id="73732" name="Picture 10" descr="FRON01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636838"/>
            <a:ext cx="3959225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標題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HK" smtClean="0"/>
              <a:t>Hips and thighs- squat</a:t>
            </a:r>
            <a:endParaRPr lang="zh-HK" altLang="en-US" smtClean="0"/>
          </a:p>
        </p:txBody>
      </p:sp>
      <p:pic>
        <p:nvPicPr>
          <p:cNvPr id="74755" name="Picture 4" descr="C:\Users\Man\Documents\Man Doc\elastic band photos\hips1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05038"/>
            <a:ext cx="39687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5" descr="C:\Users\Man\Documents\Man Doc\elastic band photos\hips1.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178050"/>
            <a:ext cx="4017963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標題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HK" smtClean="0"/>
              <a:t>Hips and thighs- single leg press</a:t>
            </a:r>
            <a:endParaRPr lang="zh-HK" altLang="en-US" smtClean="0"/>
          </a:p>
        </p:txBody>
      </p:sp>
      <p:pic>
        <p:nvPicPr>
          <p:cNvPr id="75779" name="Picture 4" descr="C:\Users\Man\Documents\Man Doc\elastic band photos\hips1.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05038"/>
            <a:ext cx="3816350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5" descr="C:\Users\Man\Documents\Man Doc\elastic band photos\hips1.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2205038"/>
            <a:ext cx="3841750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標題 1"/>
          <p:cNvSpPr>
            <a:spLocks noGrp="1"/>
          </p:cNvSpPr>
          <p:nvPr>
            <p:ph type="title"/>
          </p:nvPr>
        </p:nvSpPr>
        <p:spPr>
          <a:xfrm>
            <a:off x="395288" y="1341438"/>
            <a:ext cx="8229600" cy="935037"/>
          </a:xfrm>
        </p:spPr>
        <p:txBody>
          <a:bodyPr/>
          <a:lstStyle/>
          <a:p>
            <a:r>
              <a:rPr lang="en-US" altLang="zh-HK" smtClean="0"/>
              <a:t>Hips and thighs- hip flexion</a:t>
            </a:r>
            <a:endParaRPr lang="zh-HK" altLang="en-US" smtClean="0"/>
          </a:p>
        </p:txBody>
      </p:sp>
      <p:pic>
        <p:nvPicPr>
          <p:cNvPr id="76803" name="Picture 2" descr="C:\Users\Man\Documents\Man Doc\elastic band photos\thighs1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05038"/>
            <a:ext cx="377666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3" descr="C:\Users\Man\Documents\Man Doc\elastic band photos\thighs1.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2217738"/>
            <a:ext cx="3711575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標題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HK" smtClean="0"/>
              <a:t>Hips and thighs- hip extension</a:t>
            </a:r>
            <a:endParaRPr lang="zh-HK" altLang="en-US" smtClean="0"/>
          </a:p>
        </p:txBody>
      </p:sp>
      <p:pic>
        <p:nvPicPr>
          <p:cNvPr id="77827" name="Picture 2" descr="C:\Users\Man\Documents\Man Doc\elastic band photos\thighs2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05038"/>
            <a:ext cx="39798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3" descr="C:\Users\Man\Documents\Man Doc\elastic band photos\thighs2.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205038"/>
            <a:ext cx="38369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標題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HK" smtClean="0"/>
              <a:t>Hips and thighs- hip abduction</a:t>
            </a:r>
            <a:endParaRPr lang="zh-HK" altLang="en-US" smtClean="0"/>
          </a:p>
        </p:txBody>
      </p:sp>
      <p:pic>
        <p:nvPicPr>
          <p:cNvPr id="78851" name="Picture 2" descr="C:\Users\Man\Documents\Man Doc\elastic band photos\thighs2.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05038"/>
            <a:ext cx="39512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3" descr="C:\Users\Man\Documents\Man Doc\elastic band photos\thighs2.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227263"/>
            <a:ext cx="3840163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標題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HK" smtClean="0"/>
              <a:t>Hips and thighs- hip adduction</a:t>
            </a:r>
            <a:endParaRPr lang="zh-HK" altLang="en-US" smtClean="0"/>
          </a:p>
        </p:txBody>
      </p:sp>
      <p:pic>
        <p:nvPicPr>
          <p:cNvPr id="79875" name="Picture 2" descr="C:\Users\Man\Documents\Man Doc\elastic band photos\thighs2.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76475"/>
            <a:ext cx="38877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3" descr="C:\Users\Man\Documents\Man Doc\elastic band photos\thighs2.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262188"/>
            <a:ext cx="3887788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標題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HK" smtClean="0"/>
              <a:t>Hips and thighs- leg curl</a:t>
            </a:r>
            <a:endParaRPr lang="zh-HK" altLang="en-US" smtClean="0"/>
          </a:p>
        </p:txBody>
      </p:sp>
      <p:pic>
        <p:nvPicPr>
          <p:cNvPr id="80899" name="Picture 2" descr="C:\Users\Man\Documents\Man Doc\elastic band photos\thighs3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349500"/>
            <a:ext cx="3873500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3" descr="C:\Users\Man\Documents\Man Doc\elastic band photos\thighs3.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2333625"/>
            <a:ext cx="395763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標題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HK" smtClean="0"/>
              <a:t>Calves- calf raise</a:t>
            </a:r>
            <a:endParaRPr lang="zh-HK" altLang="en-US" smtClean="0"/>
          </a:p>
        </p:txBody>
      </p:sp>
      <p:pic>
        <p:nvPicPr>
          <p:cNvPr id="81923" name="Picture 4" descr="C:\Users\Man\Documents\Man Doc\elastic band photos\calves1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349500"/>
            <a:ext cx="3763963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5" descr="C:\Users\Man\Documents\Man Doc\elastic band photos\calves1.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339975"/>
            <a:ext cx="38893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tx2"/>
                </a:solidFill>
                <a:latin typeface="Impact" pitchFamily="34" charset="0"/>
              </a:rPr>
              <a:t>End of Presentation</a:t>
            </a:r>
            <a:endParaRPr lang="zh-TW" altLang="en-US" smtClean="0">
              <a:solidFill>
                <a:schemeClr val="tx2"/>
              </a:solidFill>
              <a:latin typeface="Impact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Please refer to Doctor’s Handbook: </a:t>
            </a:r>
            <a:b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Chapters 5 for further reading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mtClean="0"/>
              <a:t>Ballistic stretching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229600" cy="3744912"/>
          </a:xfrm>
        </p:spPr>
        <p:txBody>
          <a:bodyPr/>
          <a:lstStyle/>
          <a:p>
            <a:pPr>
              <a:defRPr/>
            </a:pPr>
            <a:endParaRPr lang="en-US" altLang="zh-TW" dirty="0"/>
          </a:p>
          <a:p>
            <a:pPr>
              <a:defRPr/>
            </a:pPr>
            <a:r>
              <a:rPr lang="en-US" altLang="zh-TW" dirty="0"/>
              <a:t>repetitive bouncing movements</a:t>
            </a:r>
          </a:p>
          <a:p>
            <a:pPr>
              <a:defRPr/>
            </a:pPr>
            <a:r>
              <a:rPr lang="en-US" altLang="zh-TW" dirty="0"/>
              <a:t>residual muscle soreness and acute injury</a:t>
            </a:r>
          </a:p>
          <a:p>
            <a:pPr>
              <a:defRPr/>
            </a:pPr>
            <a:r>
              <a:rPr lang="en-US" altLang="zh-TW" dirty="0"/>
              <a:t>discouraged for non-athlete</a:t>
            </a:r>
          </a:p>
          <a:p>
            <a:pPr>
              <a:defRPr/>
            </a:pP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tx2"/>
                </a:solidFill>
                <a:latin typeface="Impact" pitchFamily="34" charset="0"/>
              </a:rPr>
              <a:t>Questions and Answers</a:t>
            </a:r>
            <a:endParaRPr lang="zh-TW" altLang="en-US" smtClean="0">
              <a:solidFill>
                <a:schemeClr val="tx2"/>
              </a:solidFill>
              <a:latin typeface="Impact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z="3600" smtClean="0"/>
              <a:t>Proprioceptive neuromuscular facilitation (PNF)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229600" cy="3744912"/>
          </a:xfrm>
        </p:spPr>
        <p:txBody>
          <a:bodyPr/>
          <a:lstStyle/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alternate contraction and relaxation</a:t>
            </a:r>
          </a:p>
          <a:p>
            <a:pPr>
              <a:defRPr/>
            </a:pPr>
            <a:r>
              <a:rPr lang="en-US" altLang="zh-TW"/>
              <a:t>residual muscle soreness</a:t>
            </a:r>
          </a:p>
          <a:p>
            <a:pPr>
              <a:defRPr/>
            </a:pPr>
            <a:r>
              <a:rPr lang="en-US" altLang="zh-TW"/>
              <a:t>time-consuming</a:t>
            </a:r>
          </a:p>
          <a:p>
            <a:pPr>
              <a:defRPr/>
            </a:pPr>
            <a:r>
              <a:rPr lang="en-US" altLang="zh-TW"/>
              <a:t>partner required</a:t>
            </a:r>
          </a:p>
          <a:p>
            <a:pPr>
              <a:defRPr/>
            </a:pPr>
            <a:r>
              <a:rPr lang="en-US" altLang="zh-TW"/>
              <a:t>potential for injury if too vigorous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mtClean="0"/>
              <a:t>Benefits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229600" cy="3744912"/>
          </a:xfrm>
        </p:spPr>
        <p:txBody>
          <a:bodyPr/>
          <a:lstStyle/>
          <a:p>
            <a:pPr>
              <a:defRPr/>
            </a:pPr>
            <a:r>
              <a:rPr lang="en-US" altLang="zh-TW"/>
              <a:t>Functional:</a:t>
            </a:r>
          </a:p>
          <a:p>
            <a:pPr lvl="1">
              <a:defRPr/>
            </a:pPr>
            <a:r>
              <a:rPr lang="en-US" altLang="zh-TW"/>
              <a:t>Improve flexibility</a:t>
            </a:r>
          </a:p>
          <a:p>
            <a:pPr lvl="1">
              <a:defRPr/>
            </a:pPr>
            <a:r>
              <a:rPr lang="en-US" altLang="zh-TW"/>
              <a:t>Encourage neuromuscular relaxation</a:t>
            </a:r>
          </a:p>
          <a:p>
            <a:pPr lvl="1">
              <a:defRPr/>
            </a:pPr>
            <a:r>
              <a:rPr lang="en-US" altLang="zh-TW"/>
              <a:t>Prevent sports and overuse injuries</a:t>
            </a:r>
          </a:p>
          <a:p>
            <a:pPr lvl="1">
              <a:defRPr/>
            </a:pPr>
            <a:r>
              <a:rPr lang="en-US" altLang="zh-TW"/>
              <a:t>Facilitate rehabilitation of injured tissues</a:t>
            </a:r>
          </a:p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8590</TotalTime>
  <Words>1927</Words>
  <Application>Microsoft Office PowerPoint</Application>
  <PresentationFormat>On-screen Show (4:3)</PresentationFormat>
  <Paragraphs>325</Paragraphs>
  <Slides>70</Slides>
  <Notes>70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Exercise Prescription  Certificate Course</vt:lpstr>
      <vt:lpstr>Outline of this Session</vt:lpstr>
      <vt:lpstr>Principles of Prescribing Flexibility Training</vt:lpstr>
      <vt:lpstr>Benefits of Flexibility Training</vt:lpstr>
      <vt:lpstr>Types of Stretching</vt:lpstr>
      <vt:lpstr>Static stretching</vt:lpstr>
      <vt:lpstr>Ballistic stretching</vt:lpstr>
      <vt:lpstr>Proprioceptive neuromuscular facilitation (PNF)</vt:lpstr>
      <vt:lpstr>Benefits</vt:lpstr>
      <vt:lpstr>Benefits</vt:lpstr>
      <vt:lpstr>Principles of constructing flexibility training programme for exercise beginner</vt:lpstr>
      <vt:lpstr>Slide 12</vt:lpstr>
      <vt:lpstr>Slide 13</vt:lpstr>
      <vt:lpstr>Slide 14</vt:lpstr>
      <vt:lpstr>Different Types of Stretching Exercise</vt:lpstr>
      <vt:lpstr>Muscle groups</vt:lpstr>
      <vt:lpstr>Procedures</vt:lpstr>
      <vt:lpstr>Trapezius muscles (Neck/Shoulder)</vt:lpstr>
      <vt:lpstr>Slide 19</vt:lpstr>
      <vt:lpstr>Deltoids (Shoulder)</vt:lpstr>
      <vt:lpstr>Slide 21</vt:lpstr>
      <vt:lpstr>Triceps (Posterior arm)</vt:lpstr>
      <vt:lpstr>Slide 23</vt:lpstr>
      <vt:lpstr>Pectorals (Chest)</vt:lpstr>
      <vt:lpstr>Slide 25</vt:lpstr>
      <vt:lpstr>Adductors (Inner Thigh)</vt:lpstr>
      <vt:lpstr>Slide 27</vt:lpstr>
      <vt:lpstr>Quadriceps (Anterior Thigh)</vt:lpstr>
      <vt:lpstr>Slide 29</vt:lpstr>
      <vt:lpstr>Hamstrings (Posterior Thigh)</vt:lpstr>
      <vt:lpstr>Slide 31</vt:lpstr>
      <vt:lpstr>Calf (Posterior Leg)</vt:lpstr>
      <vt:lpstr>Slide 33</vt:lpstr>
      <vt:lpstr>Erectors (Lower Back)</vt:lpstr>
      <vt:lpstr>Slide 35</vt:lpstr>
      <vt:lpstr>Principles of Prescribing Resistance Exercise</vt:lpstr>
      <vt:lpstr>Definition of Resistance            Exercise</vt:lpstr>
      <vt:lpstr>FIVE Essential Components of  Prescribing Resistance Exercise </vt:lpstr>
      <vt:lpstr>The “Frequency” of Prescribed Resistance Exercise</vt:lpstr>
      <vt:lpstr>The “Intensity” of Prescribed Resistance Exercise</vt:lpstr>
      <vt:lpstr>The “Time” of Prescribed Resistance Exercise</vt:lpstr>
      <vt:lpstr>The “Time” of Prescribed Resistance Exercise</vt:lpstr>
      <vt:lpstr>The “Type” of Prescribed Resistance Exercise</vt:lpstr>
      <vt:lpstr>The “Progression” of Prescribed Resistance Exercise</vt:lpstr>
      <vt:lpstr>FIVE Essential Components of  Prescribing Resistance Exercise </vt:lpstr>
      <vt:lpstr>Prescribing Resistance Exercise to Healthy Adults</vt:lpstr>
      <vt:lpstr>Recommendations for Prescribing Resistance Exercise to Healthy Adults</vt:lpstr>
      <vt:lpstr>Recommendations for Prescribing Resistance Exercise to Healthy Adults</vt:lpstr>
      <vt:lpstr>Prescribing Resistance Exercise to Healthy Older Adults</vt:lpstr>
      <vt:lpstr>Recommendations for Prescribing Resistance Exercise to Healthy Older Adults</vt:lpstr>
      <vt:lpstr>Recommendations for Prescribing Resistance Exercise to Healthy Older Adults</vt:lpstr>
      <vt:lpstr>Some Practical Examples of  Resistance Exercise</vt:lpstr>
      <vt:lpstr>Slide 53</vt:lpstr>
      <vt:lpstr>Shoulders- seated shoulder press</vt:lpstr>
      <vt:lpstr>Shoulders- front raise</vt:lpstr>
      <vt:lpstr>Shoulders-lateral raise</vt:lpstr>
      <vt:lpstr>Arms- triceps overhead extension</vt:lpstr>
      <vt:lpstr>Arms-biceps curl</vt:lpstr>
      <vt:lpstr>Back- reverse fly</vt:lpstr>
      <vt:lpstr>Chest- chest press</vt:lpstr>
      <vt:lpstr>Hips and thighs- squat</vt:lpstr>
      <vt:lpstr>Hips and thighs- single leg press</vt:lpstr>
      <vt:lpstr>Hips and thighs- hip flexion</vt:lpstr>
      <vt:lpstr>Hips and thighs- hip extension</vt:lpstr>
      <vt:lpstr>Hips and thighs- hip abduction</vt:lpstr>
      <vt:lpstr>Hips and thighs- hip adduction</vt:lpstr>
      <vt:lpstr>Hips and thighs- leg curl</vt:lpstr>
      <vt:lpstr>Calves- calf raise</vt:lpstr>
      <vt:lpstr>End of Presentation</vt:lpstr>
      <vt:lpstr>Questions and Answers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Prescription Certificate Course (Session 3 - Practical Tips for Constructing a Progressive Stretching and Resistance Training Programme)</dc:title>
  <dc:subject>Health care professionals Continuous Medical Education Course Materials</dc:subject>
  <dc:creator>Department of Health, HKSARG</dc:creator>
  <cp:keywords>Exercise Prescription Certificate Course (Session 3 - Practical Tips for Constructing a Progressive Stretching and Resistance Training Programme); Department of Health, HKSARG; Exercise Prescription Department of Health, HKSARG</cp:keywords>
  <cp:lastModifiedBy>psohp11</cp:lastModifiedBy>
  <cp:revision>511</cp:revision>
  <dcterms:created xsi:type="dcterms:W3CDTF">2012-06-27T01:23:52Z</dcterms:created>
  <dcterms:modified xsi:type="dcterms:W3CDTF">2014-08-26T08:57:03Z</dcterms:modified>
</cp:coreProperties>
</file>