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256" r:id="rId2"/>
    <p:sldId id="544" r:id="rId3"/>
    <p:sldId id="543" r:id="rId4"/>
    <p:sldId id="408" r:id="rId5"/>
    <p:sldId id="409" r:id="rId6"/>
    <p:sldId id="410" r:id="rId7"/>
    <p:sldId id="424" r:id="rId8"/>
    <p:sldId id="425" r:id="rId9"/>
    <p:sldId id="411" r:id="rId10"/>
    <p:sldId id="430" r:id="rId11"/>
    <p:sldId id="433" r:id="rId12"/>
    <p:sldId id="427" r:id="rId13"/>
    <p:sldId id="428" r:id="rId14"/>
    <p:sldId id="429" r:id="rId15"/>
    <p:sldId id="426" r:id="rId16"/>
    <p:sldId id="454" r:id="rId17"/>
    <p:sldId id="515" r:id="rId18"/>
    <p:sldId id="412" r:id="rId19"/>
    <p:sldId id="413" r:id="rId20"/>
    <p:sldId id="456" r:id="rId21"/>
    <p:sldId id="455" r:id="rId22"/>
    <p:sldId id="457" r:id="rId23"/>
    <p:sldId id="414" r:id="rId24"/>
    <p:sldId id="437" r:id="rId25"/>
    <p:sldId id="438" r:id="rId26"/>
    <p:sldId id="439" r:id="rId27"/>
    <p:sldId id="435" r:id="rId28"/>
    <p:sldId id="434" r:id="rId29"/>
    <p:sldId id="436" r:id="rId30"/>
    <p:sldId id="514" r:id="rId31"/>
    <p:sldId id="420" r:id="rId32"/>
    <p:sldId id="421" r:id="rId33"/>
    <p:sldId id="422" r:id="rId34"/>
    <p:sldId id="459" r:id="rId35"/>
    <p:sldId id="442" r:id="rId36"/>
    <p:sldId id="440" r:id="rId37"/>
    <p:sldId id="443" r:id="rId38"/>
    <p:sldId id="423" r:id="rId39"/>
    <p:sldId id="441" r:id="rId40"/>
    <p:sldId id="448" r:id="rId41"/>
    <p:sldId id="449" r:id="rId42"/>
    <p:sldId id="460" r:id="rId43"/>
    <p:sldId id="468" r:id="rId44"/>
    <p:sldId id="469" r:id="rId45"/>
    <p:sldId id="470" r:id="rId46"/>
    <p:sldId id="471" r:id="rId47"/>
    <p:sldId id="472" r:id="rId48"/>
    <p:sldId id="473" r:id="rId49"/>
    <p:sldId id="474" r:id="rId50"/>
    <p:sldId id="475" r:id="rId51"/>
    <p:sldId id="476" r:id="rId52"/>
    <p:sldId id="477" r:id="rId53"/>
    <p:sldId id="478" r:id="rId54"/>
    <p:sldId id="479" r:id="rId55"/>
    <p:sldId id="480" r:id="rId56"/>
    <p:sldId id="481" r:id="rId57"/>
    <p:sldId id="482" r:id="rId58"/>
    <p:sldId id="483" r:id="rId59"/>
    <p:sldId id="484" r:id="rId60"/>
    <p:sldId id="485" r:id="rId61"/>
    <p:sldId id="486" r:id="rId62"/>
    <p:sldId id="487" r:id="rId63"/>
    <p:sldId id="488" r:id="rId64"/>
    <p:sldId id="489" r:id="rId65"/>
    <p:sldId id="490" r:id="rId66"/>
    <p:sldId id="491" r:id="rId67"/>
    <p:sldId id="492" r:id="rId68"/>
    <p:sldId id="493" r:id="rId69"/>
    <p:sldId id="494" r:id="rId70"/>
    <p:sldId id="495" r:id="rId71"/>
    <p:sldId id="496" r:id="rId72"/>
    <p:sldId id="497" r:id="rId73"/>
    <p:sldId id="498" r:id="rId74"/>
    <p:sldId id="499" r:id="rId75"/>
    <p:sldId id="500" r:id="rId76"/>
    <p:sldId id="510" r:id="rId77"/>
    <p:sldId id="501" r:id="rId78"/>
    <p:sldId id="502" r:id="rId79"/>
    <p:sldId id="503" r:id="rId80"/>
    <p:sldId id="504" r:id="rId81"/>
    <p:sldId id="505" r:id="rId82"/>
    <p:sldId id="506" r:id="rId83"/>
    <p:sldId id="507" r:id="rId84"/>
    <p:sldId id="517" r:id="rId85"/>
    <p:sldId id="518" r:id="rId86"/>
    <p:sldId id="519" r:id="rId87"/>
    <p:sldId id="520" r:id="rId88"/>
    <p:sldId id="527" r:id="rId89"/>
    <p:sldId id="531" r:id="rId90"/>
    <p:sldId id="534" r:id="rId91"/>
    <p:sldId id="540" r:id="rId92"/>
    <p:sldId id="541" r:id="rId93"/>
    <p:sldId id="538" r:id="rId94"/>
    <p:sldId id="532" r:id="rId95"/>
    <p:sldId id="542" r:id="rId96"/>
    <p:sldId id="537" r:id="rId97"/>
    <p:sldId id="529" r:id="rId98"/>
    <p:sldId id="530" r:id="rId99"/>
    <p:sldId id="509" r:id="rId100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9" autoAdjust="0"/>
    <p:restoredTop sz="80639" autoAdjust="0"/>
  </p:normalViewPr>
  <p:slideViewPr>
    <p:cSldViewPr showGuides="1">
      <p:cViewPr>
        <p:scale>
          <a:sx n="50" d="100"/>
          <a:sy n="50" d="100"/>
        </p:scale>
        <p:origin x="-2165" y="-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3216" y="-77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5E509BC3-56FC-44C2-A8F6-827BBC2C97D1}" type="datetimeFigureOut">
              <a:rPr lang="zh-TW" altLang="en-US"/>
              <a:pPr>
                <a:defRPr/>
              </a:pPr>
              <a:t>2014/8/28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E500A001-7683-49E0-B63F-B4F1741546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09784525-9107-491D-AB12-64A8E24F53F9}" type="datetimeFigureOut">
              <a:rPr lang="zh-TW" altLang="en-US"/>
              <a:pPr>
                <a:defRPr/>
              </a:pPr>
              <a:t>2014/8/28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  <a:endParaRPr lang="zh-TW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E8071E6C-FEC7-4D8B-8D29-B9E1CBD6C4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395BD16-BE19-48B3-8D80-86A32DA404BB}" type="slidenum">
              <a:rPr lang="zh-TW" altLang="en-US" smtClean="0"/>
              <a:pPr>
                <a:defRPr/>
              </a:pPr>
              <a:t>28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zh-HK" smtClean="0"/>
          </a:p>
          <a:p>
            <a:pPr marL="171450" indent="-171450">
              <a:buFontTx/>
              <a:buChar char="-"/>
            </a:pPr>
            <a:endParaRPr lang="en-US" altLang="zh-HK" smtClean="0"/>
          </a:p>
          <a:p>
            <a:pPr marL="171450" indent="-171450">
              <a:buFontTx/>
              <a:buChar char="-"/>
            </a:pPr>
            <a:endParaRPr lang="zh-HK" alt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294B851-BC4E-4C4C-BE8A-7D940B45A1CA}" type="slidenum">
              <a:rPr lang="zh-TW" altLang="en-US" smtClean="0"/>
              <a:pPr>
                <a:defRPr/>
              </a:pPr>
              <a:t>47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75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76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77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78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79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80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81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82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83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84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85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86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87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dirty="0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4A48113-5067-48DD-A431-3677692C9D45}" type="slidenum">
              <a:rPr lang="zh-TW" altLang="en-US" smtClean="0"/>
              <a:pPr>
                <a:defRPr/>
              </a:pPr>
              <a:t>88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dirty="0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CD28822-D62B-4CCB-903E-8EFA55EB06F5}" type="slidenum">
              <a:rPr lang="zh-TW" altLang="en-US" smtClean="0"/>
              <a:pPr>
                <a:defRPr/>
              </a:pPr>
              <a:t>89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90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91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92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93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94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071E6C-FEC7-4D8B-8D29-B9E1CBD6C43B}" type="slidenum">
              <a:rPr lang="zh-TW" altLang="en-US" smtClean="0"/>
              <a:pPr>
                <a:defRPr/>
              </a:pPr>
              <a:t>95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HK" smtClean="0"/>
              <a:t>Source: Klika B. and Jordon C (2013).  High Intensity Circuit Training Using Body Weight: Maximum Results with Minimal Investment.  ACSM's Health and Fitness Journal 17(3)8-13.</a:t>
            </a:r>
            <a:endParaRPr lang="zh-HK" alt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DC642DC-A908-4C57-A0C3-96E1E956360F}" type="slidenum">
              <a:rPr lang="zh-TW" altLang="en-US" smtClean="0"/>
              <a:pPr>
                <a:defRPr/>
              </a:pPr>
              <a:t>96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F5E3F6-0BE2-49FC-81FD-36F4BD86C8BB}" type="slidenum">
              <a:rPr lang="zh-TW" altLang="en-US" smtClean="0"/>
              <a:pPr>
                <a:defRPr/>
              </a:pPr>
              <a:t>97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zh-HK" altLang="en-US" dirty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13F00BA-2BD3-4C92-B285-821B0023EA7F}" type="slidenum">
              <a:rPr lang="zh-TW" altLang="en-US" smtClean="0"/>
              <a:pPr>
                <a:defRPr/>
              </a:pPr>
              <a:t>98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HK" altLang="en-US" dirty="0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3AC4466-DC6A-4943-8680-8A38D1F8FDFE}" type="slidenum">
              <a:rPr lang="zh-TW" altLang="en-US" smtClean="0"/>
              <a:pPr>
                <a:defRPr/>
              </a:pPr>
              <a:t>99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_ NCDP Team\Public\6 Action Areas\PA promotion\EPP\Alliance Building\Exercise Prescription Development Committee\collaborators logos\HKMA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225" y="6340475"/>
            <a:ext cx="298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U:\_ MC Team\Public\Logos\COMMON LOGOS\DH logos\DH_biling_centr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6330950"/>
            <a:ext cx="5762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\\dhhpfs10\usr\_ Users\mohp3\Desktop\untitled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" y="-26988"/>
            <a:ext cx="91281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0" y="-17463"/>
            <a:ext cx="1763713" cy="11969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8" name="Picture 2" descr="\\dhhpfs10\usr\_ Users\mohp3\Desktop\untitled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179388"/>
            <a:ext cx="1473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4313" y="63722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Co-</a:t>
            </a:r>
            <a:r>
              <a:rPr kumimoji="0" lang="en-US" altLang="zh-TW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organised</a:t>
            </a:r>
            <a:r>
              <a:rPr kumimoji="0" lang="en-US" altLang="zh-TW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by:</a:t>
            </a:r>
            <a:endParaRPr kumimoji="0" lang="zh-TW" altLang="en-US" sz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04025" y="6376988"/>
            <a:ext cx="208915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Sponsored by: </a:t>
            </a:r>
            <a:endParaRPr kumimoji="0" lang="zh-TW" altLang="en-US" sz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5738" y="6381750"/>
            <a:ext cx="9890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419475" y="63722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Supported by: </a:t>
            </a:r>
            <a:endParaRPr kumimoji="0" lang="zh-TW" altLang="en-US" sz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0875" y="6354763"/>
            <a:ext cx="2476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U:\_ NCDP Team\Public\6 Action Areas\PA promotion\EPP\Alliance Building\Exercise Prescription Development Committee\collaborators logos\HKPFA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9338" y="6381750"/>
            <a:ext cx="381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C4E71A04-8A10-460B-AF65-36EC4ECDFC16}" type="datetimeFigureOut">
              <a:rPr lang="zh-TW" altLang="en-US"/>
              <a:pPr>
                <a:defRPr/>
              </a:pPr>
              <a:t>2014/8/28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865B3-0292-4CBA-B195-32019F43D2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A2E23E4C-309E-4DB4-8581-F83415188FEE}" type="datetimeFigureOut">
              <a:rPr lang="zh-TW" altLang="en-US"/>
              <a:pPr>
                <a:defRPr/>
              </a:pPr>
              <a:t>2014/8/28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B2ED-A3BE-4811-86E1-CF1690F05D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hhpfs10\usr\_ Users\mohp3\Desktop\untitle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-26988"/>
            <a:ext cx="91281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-17463"/>
            <a:ext cx="1763713" cy="11969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6" name="Picture 2" descr="\\dhhpfs10\usr\_ Users\mohp3\Desktop\untitled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79388"/>
            <a:ext cx="1473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U:\_ NCDP Team\Public\6 Action Areas\PA promotion\EPP\Alliance Building\Exercise Prescription Development Committee\collaborators logos\HKMA 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225" y="6340475"/>
            <a:ext cx="298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U:\_ MC Team\Public\Logos\COMMON LOGOS\DH logos\DH_biling_centr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6330950"/>
            <a:ext cx="5762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214313" y="63722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Co-</a:t>
            </a:r>
            <a:r>
              <a:rPr kumimoji="0" lang="en-US" altLang="zh-TW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organised</a:t>
            </a:r>
            <a:r>
              <a:rPr kumimoji="0" lang="en-US" altLang="zh-TW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by:</a:t>
            </a:r>
            <a:endParaRPr kumimoji="0" lang="zh-TW" altLang="en-US" sz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804025" y="6376988"/>
            <a:ext cx="208915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Sponsored by: </a:t>
            </a:r>
            <a:endParaRPr kumimoji="0" lang="zh-TW" altLang="en-US" sz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5738" y="6381750"/>
            <a:ext cx="9890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419475" y="63722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Supported by: </a:t>
            </a:r>
            <a:endParaRPr kumimoji="0" lang="zh-TW" altLang="en-US" sz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0875" y="6354763"/>
            <a:ext cx="2476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U:\_ NCDP Team\Public\6 Action Areas\PA promotion\EPP\Alliance Building\Exercise Prescription Development Committee\collaborators logos\HKPFA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9338" y="6381750"/>
            <a:ext cx="381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936104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4441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0FBE3-9F68-4568-A32E-63D6EB4E97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0B4ACD01-14C3-4FE1-A89E-7BF738FADA3C}" type="datetimeFigureOut">
              <a:rPr lang="zh-TW" altLang="en-US"/>
              <a:pPr>
                <a:defRPr/>
              </a:pPr>
              <a:t>2014/8/28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C3142-6B1F-4A87-978A-641AAC23A5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dhhpfs10\usr\_ Users\mohp3\Desktop\untitle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-26988"/>
            <a:ext cx="91281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-17463"/>
            <a:ext cx="1763713" cy="11969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7" name="Picture 2" descr="\\dhhpfs10\usr\_ Users\mohp3\Desktop\untitled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79388"/>
            <a:ext cx="1473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U:\_ NCDP Team\Public\6 Action Areas\PA promotion\EPP\Alliance Building\Exercise Prescription Development Committee\collaborators logos\HKMA 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225" y="6340475"/>
            <a:ext cx="298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U:\_ MC Team\Public\Logos\COMMON LOGOS\DH logos\DH_biling_centr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6330950"/>
            <a:ext cx="5762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14313" y="63722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Co-</a:t>
            </a:r>
            <a:r>
              <a:rPr kumimoji="0" lang="en-US" altLang="zh-TW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organised</a:t>
            </a:r>
            <a:r>
              <a:rPr kumimoji="0" lang="en-US" altLang="zh-TW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 by:</a:t>
            </a:r>
            <a:endParaRPr kumimoji="0" lang="zh-TW" altLang="en-US" sz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804025" y="6376988"/>
            <a:ext cx="208915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Sponsored by: </a:t>
            </a:r>
            <a:endParaRPr kumimoji="0" lang="zh-TW" altLang="en-US" sz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5738" y="6381750"/>
            <a:ext cx="9890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3419475" y="6372225"/>
            <a:ext cx="2895600" cy="365125"/>
          </a:xfrm>
          <a:prstGeom prst="rect">
            <a:avLst/>
          </a:prstGeom>
        </p:spPr>
        <p:txBody>
          <a:bodyPr anchor="ctr"/>
          <a:lstStyle>
            <a:lvl1pPr algn="l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Supported by: </a:t>
            </a:r>
            <a:endParaRPr kumimoji="0" lang="zh-TW" altLang="en-US" sz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0875" y="6354763"/>
            <a:ext cx="2476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U:\_ NCDP Team\Public\6 Action Areas\PA promotion\EPP\Alliance Building\Exercise Prescription Development Committee\collaborators logos\HKPFA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9338" y="6381750"/>
            <a:ext cx="3810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936104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44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444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A3512-0DBC-42F2-8A3C-DDE295FF6E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09C52AFA-7749-4ADF-A585-4070A2EEA35B}" type="datetimeFigureOut">
              <a:rPr lang="zh-TW" altLang="en-US"/>
              <a:pPr>
                <a:defRPr/>
              </a:pPr>
              <a:t>2014/8/28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4F432-1E1D-4F4F-B2D6-FCF0CA2FE6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1F4635DD-B75B-4DCD-A7E1-84025A950E2F}" type="datetimeFigureOut">
              <a:rPr lang="zh-TW" altLang="en-US"/>
              <a:pPr>
                <a:defRPr/>
              </a:pPr>
              <a:t>2014/8/28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9B8BF-AD25-4F5B-9FEE-0DF462C42B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14002958-5FDE-44A3-AB83-AD37103B91EB}" type="datetimeFigureOut">
              <a:rPr lang="zh-TW" altLang="en-US"/>
              <a:pPr>
                <a:defRPr/>
              </a:pPr>
              <a:t>2014/8/28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D6942-F727-41B1-AE07-9D13B0664D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D6A3D11D-00EB-459A-9CF9-BFE067984FCE}" type="datetimeFigureOut">
              <a:rPr lang="zh-TW" altLang="en-US"/>
              <a:pPr>
                <a:defRPr/>
              </a:pPr>
              <a:t>2014/8/28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3D16A-3A86-477D-976C-02679A7C92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charset="-120"/>
                <a:cs typeface="+mn-cs"/>
              </a:defRPr>
            </a:lvl1pPr>
          </a:lstStyle>
          <a:p>
            <a:pPr>
              <a:defRPr/>
            </a:pPr>
            <a:fld id="{3AC30A19-69BD-4F77-A5B7-D5E31B66AA2B}" type="datetimeFigureOut">
              <a:rPr lang="zh-TW" altLang="en-US"/>
              <a:pPr>
                <a:defRPr/>
              </a:pPr>
              <a:t>2014/8/28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CE1EC-C987-4FEA-9AD4-FAE78D335C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zh-TW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356350"/>
            <a:ext cx="828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C3F2AC-7134-4CFE-9187-B02BD82E086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zh-TW" smtClean="0">
                <a:solidFill>
                  <a:schemeClr val="tx2"/>
                </a:solidFill>
                <a:latin typeface="Impact" pitchFamily="34" charset="0"/>
              </a:rPr>
              <a:t>Exercise Prescription </a:t>
            </a:r>
            <a:br>
              <a:rPr lang="en-GB" altLang="zh-TW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en-GB" altLang="zh-TW" smtClean="0">
                <a:solidFill>
                  <a:schemeClr val="tx2"/>
                </a:solidFill>
                <a:latin typeface="Impact" pitchFamily="34" charset="0"/>
              </a:rPr>
              <a:t>Certificate Course (2014/15)</a:t>
            </a:r>
            <a:endParaRPr lang="zh-TW" altLang="en-US" smtClean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165475"/>
            <a:ext cx="9144000" cy="2351088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Session 4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Exercise Recommendations for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Persons with Special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Motivating Your Clients 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300" b="1" dirty="0" smtClean="0">
                <a:solidFill>
                  <a:schemeClr val="tx2"/>
                </a:solidFill>
              </a:rPr>
              <a:t>Hong Kong Physiotherapy Association</a:t>
            </a:r>
            <a:br>
              <a:rPr lang="en-US" altLang="zh-TW" sz="3300" b="1" dirty="0" smtClean="0">
                <a:solidFill>
                  <a:schemeClr val="tx2"/>
                </a:solidFill>
              </a:rPr>
            </a:br>
            <a:endParaRPr lang="zh-TW" alt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 smtClean="0"/>
              <a:t>Recommendations for Prescribing </a:t>
            </a:r>
            <a:r>
              <a:rPr lang="en-US" altLang="zh-TW" sz="3600" dirty="0" smtClean="0">
                <a:solidFill>
                  <a:srgbClr val="FF0000"/>
                </a:solidFill>
              </a:rPr>
              <a:t>Aerobic Exercise</a:t>
            </a:r>
            <a:r>
              <a:rPr lang="en-US" altLang="zh-TW" sz="3600" dirty="0" smtClean="0"/>
              <a:t> to Patients with DM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 </a:t>
            </a:r>
            <a:r>
              <a:rPr lang="en-GB" altLang="zh-TW" dirty="0" smtClean="0"/>
              <a:t>Perform moderate-intensity aerobic PA on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>
                <a:latin typeface="Times New Roman"/>
                <a:cs typeface="Times New Roman"/>
              </a:rPr>
              <a:t> </a:t>
            </a:r>
            <a:r>
              <a:rPr lang="en-US" altLang="zh-TW" b="1" dirty="0" smtClean="0"/>
              <a:t>3 days/wk</a:t>
            </a:r>
            <a:endParaRPr lang="en-GB" altLang="zh-TW" dirty="0" smtClean="0"/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Intensity</a:t>
            </a:r>
            <a:r>
              <a:rPr lang="en-US" altLang="zh-TW" dirty="0" smtClean="0"/>
              <a:t>: At least at </a:t>
            </a:r>
            <a:r>
              <a:rPr lang="en-US" altLang="zh-TW" b="1" dirty="0" smtClean="0"/>
              <a:t>moderate</a:t>
            </a:r>
            <a:r>
              <a:rPr lang="en-US" altLang="zh-TW" dirty="0" smtClean="0"/>
              <a:t> intensity.  Additional benefits may be gained from vigorous-intensity aerobic </a:t>
            </a:r>
            <a:r>
              <a:rPr lang="en-GB" altLang="zh-TW" dirty="0" smtClean="0"/>
              <a:t>exercise</a:t>
            </a:r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US" altLang="zh-TW" dirty="0" smtClean="0"/>
              <a:t>:  </a:t>
            </a:r>
            <a:r>
              <a:rPr lang="en-GB" altLang="zh-TW" dirty="0" smtClean="0"/>
              <a:t>Perform 20-60</a:t>
            </a:r>
            <a:r>
              <a:rPr lang="en-US" altLang="zh-TW" dirty="0" smtClean="0"/>
              <a:t>min per day to a total of 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≥</a:t>
            </a:r>
            <a:r>
              <a:rPr lang="en-US" altLang="zh-TW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150 min/wk</a:t>
            </a:r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Type</a:t>
            </a:r>
            <a:r>
              <a:rPr lang="en-US" altLang="zh-TW" dirty="0" smtClean="0"/>
              <a:t>: </a:t>
            </a:r>
          </a:p>
          <a:p>
            <a:pPr lvl="1">
              <a:defRPr/>
            </a:pPr>
            <a:r>
              <a:rPr lang="en-US" altLang="zh-TW" dirty="0" smtClean="0"/>
              <a:t>Exercise requires little skill to perform is preferable</a:t>
            </a:r>
          </a:p>
          <a:p>
            <a:pPr lvl="1">
              <a:defRPr/>
            </a:pPr>
            <a:r>
              <a:rPr lang="en-US" altLang="zh-TW" dirty="0" smtClean="0"/>
              <a:t>Evidence showed that</a:t>
            </a:r>
            <a:r>
              <a:rPr lang="en-US" altLang="zh-TW" dirty="0" smtClean="0">
                <a:solidFill>
                  <a:srgbClr val="FF0000"/>
                </a:solidFill>
              </a:rPr>
              <a:t> walking </a:t>
            </a:r>
            <a:r>
              <a:rPr lang="en-US" altLang="zh-TW" dirty="0" smtClean="0"/>
              <a:t>is an excellent choice</a:t>
            </a:r>
          </a:p>
          <a:p>
            <a:pPr>
              <a:defRPr/>
            </a:pPr>
            <a:endParaRPr lang="en-US" altLang="zh-TW" dirty="0" smtClean="0"/>
          </a:p>
          <a:p>
            <a:pPr lvl="1">
              <a:buFont typeface="Arial" charset="0"/>
              <a:buNone/>
              <a:defRPr/>
            </a:pPr>
            <a:endParaRPr lang="en-US" altLang="zh-TW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 smtClean="0"/>
              <a:t>Recommendations for Prescribing </a:t>
            </a:r>
            <a:r>
              <a:rPr lang="en-US" altLang="zh-TW" sz="3600" dirty="0" smtClean="0">
                <a:solidFill>
                  <a:srgbClr val="FF0000"/>
                </a:solidFill>
              </a:rPr>
              <a:t>Resistance Exercise</a:t>
            </a:r>
            <a:r>
              <a:rPr lang="en-US" altLang="zh-TW" sz="3600" dirty="0" smtClean="0"/>
              <a:t> to Patients with DM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Perform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>
                <a:latin typeface="Times New Roman"/>
                <a:cs typeface="Times New Roman"/>
              </a:rPr>
              <a:t> </a:t>
            </a:r>
            <a:r>
              <a:rPr lang="en-US" altLang="zh-TW" b="1" dirty="0" smtClean="0"/>
              <a:t>2 nonconsecutive days/wk, </a:t>
            </a:r>
            <a:r>
              <a:rPr lang="en-US" altLang="zh-TW" dirty="0" smtClean="0"/>
              <a:t>ideally 3 times/week</a:t>
            </a:r>
            <a:endParaRPr lang="en-GB" altLang="zh-TW" b="1" dirty="0" smtClean="0"/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Intensity</a:t>
            </a:r>
            <a:r>
              <a:rPr lang="en-US" altLang="zh-TW" dirty="0" smtClean="0"/>
              <a:t>: An intensity between </a:t>
            </a:r>
            <a:r>
              <a:rPr lang="en-US" altLang="zh-TW" b="1" dirty="0" smtClean="0"/>
              <a:t>moderate</a:t>
            </a:r>
            <a:r>
              <a:rPr lang="en-US" altLang="zh-TW" dirty="0" smtClean="0"/>
              <a:t> and </a:t>
            </a:r>
            <a:r>
              <a:rPr lang="en-US" altLang="zh-TW" b="1" dirty="0" smtClean="0"/>
              <a:t>vigorous</a:t>
            </a:r>
            <a:r>
              <a:rPr lang="en-US" altLang="zh-TW" dirty="0" smtClean="0"/>
              <a:t> intensity (i.e. 50-80% of 1-RM)</a:t>
            </a:r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US" altLang="zh-TW" dirty="0" smtClean="0"/>
              <a:t>: </a:t>
            </a:r>
            <a:r>
              <a:rPr lang="en-GB" altLang="zh-TW" dirty="0" smtClean="0"/>
              <a:t>Each target muscle </a:t>
            </a:r>
            <a:r>
              <a:rPr lang="en-US" altLang="zh-TW" dirty="0" smtClean="0"/>
              <a:t>group should be trained for a total of </a:t>
            </a:r>
            <a:r>
              <a:rPr lang="en-US" altLang="zh-TW" dirty="0" smtClean="0">
                <a:latin typeface="Times New Roman"/>
                <a:cs typeface="Times New Roman"/>
              </a:rPr>
              <a:t>≥</a:t>
            </a:r>
            <a:r>
              <a:rPr lang="en-US" altLang="zh-TW" b="1" dirty="0" smtClean="0"/>
              <a:t>3 sets </a:t>
            </a:r>
            <a:r>
              <a:rPr lang="en-US" altLang="zh-TW" dirty="0" smtClean="0"/>
              <a:t>with </a:t>
            </a:r>
            <a:r>
              <a:rPr lang="en-US" altLang="zh-TW" b="1" dirty="0" smtClean="0"/>
              <a:t>8-10 reps/</a:t>
            </a:r>
            <a:r>
              <a:rPr lang="en-GB" altLang="zh-TW" b="1" dirty="0" smtClean="0"/>
              <a:t>set</a:t>
            </a:r>
          </a:p>
          <a:p>
            <a:pPr>
              <a:defRPr/>
            </a:pPr>
            <a:r>
              <a:rPr lang="en-GB" altLang="zh-TW" u="sng" dirty="0" smtClean="0">
                <a:solidFill>
                  <a:schemeClr val="accent6">
                    <a:lumMod val="75000"/>
                  </a:schemeClr>
                </a:solidFill>
              </a:rPr>
              <a:t>Type</a:t>
            </a:r>
            <a:r>
              <a:rPr lang="en-GB" altLang="zh-TW" dirty="0" smtClean="0"/>
              <a:t>:  </a:t>
            </a:r>
          </a:p>
          <a:p>
            <a:pPr lvl="1">
              <a:defRPr/>
            </a:pPr>
            <a:r>
              <a:rPr lang="en-GB" altLang="zh-TW" b="1" dirty="0" smtClean="0"/>
              <a:t>8-10 resistance exercises </a:t>
            </a:r>
            <a:r>
              <a:rPr lang="en-GB" altLang="zh-TW" dirty="0" smtClean="0"/>
              <a:t>working </a:t>
            </a:r>
            <a:r>
              <a:rPr lang="en-US" altLang="zh-TW" dirty="0" smtClean="0"/>
              <a:t>major muscle groups of the body</a:t>
            </a:r>
          </a:p>
          <a:p>
            <a:pPr lvl="1">
              <a:defRPr/>
            </a:pPr>
            <a:r>
              <a:rPr lang="en-GB" altLang="zh-TW" dirty="0" smtClean="0"/>
              <a:t>E.g. Tubing / elastic band exercise</a:t>
            </a:r>
          </a:p>
          <a:p>
            <a:pPr>
              <a:defRPr/>
            </a:pPr>
            <a:endParaRPr lang="en-GB" altLang="zh-TW" b="1" dirty="0" smtClean="0"/>
          </a:p>
          <a:p>
            <a:pPr>
              <a:defRPr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Exercise in the Presence of </a:t>
            </a:r>
            <a:br>
              <a:rPr lang="en-US" altLang="zh-TW" dirty="0" smtClean="0"/>
            </a:br>
            <a:r>
              <a:rPr lang="en-US" altLang="zh-TW" dirty="0" smtClean="0"/>
              <a:t>Non-optimal Glycaemic Control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altLang="zh-TW" b="1" dirty="0" smtClean="0"/>
              <a:t>Hyperglycaemia</a:t>
            </a:r>
          </a:p>
          <a:p>
            <a:pPr lvl="1">
              <a:defRPr/>
            </a:pPr>
            <a:r>
              <a:rPr lang="en-US" altLang="zh-TW" dirty="0" smtClean="0"/>
              <a:t>Vigorous activity should be</a:t>
            </a:r>
            <a:r>
              <a:rPr lang="en-US" altLang="zh-TW" dirty="0" smtClean="0">
                <a:solidFill>
                  <a:srgbClr val="FF0000"/>
                </a:solidFill>
              </a:rPr>
              <a:t> avoided during </a:t>
            </a:r>
            <a:r>
              <a:rPr lang="en-GB" altLang="zh-TW" dirty="0" smtClean="0">
                <a:solidFill>
                  <a:srgbClr val="FF0000"/>
                </a:solidFill>
              </a:rPr>
              <a:t>ketosis</a:t>
            </a:r>
          </a:p>
          <a:p>
            <a:pPr lvl="1">
              <a:defRPr/>
            </a:pPr>
            <a:r>
              <a:rPr lang="en-US" altLang="zh-TW" dirty="0" smtClean="0"/>
              <a:t>T2DM patients generally do not have to postpone exercise simply because of high blood glucose as long as they feel well and are adequately hydrated</a:t>
            </a:r>
          </a:p>
          <a:p>
            <a:pPr>
              <a:defRPr/>
            </a:pPr>
            <a:r>
              <a:rPr lang="en-GB" altLang="zh-TW" b="1" dirty="0" smtClean="0"/>
              <a:t>Hypoglycaemia</a:t>
            </a:r>
          </a:p>
          <a:p>
            <a:pPr lvl="1">
              <a:defRPr/>
            </a:pPr>
            <a:r>
              <a:rPr lang="en-US" altLang="zh-TW" dirty="0" smtClean="0"/>
              <a:t>In individuals taking insulin and/or insulin secretagogues, PA can cause </a:t>
            </a:r>
            <a:r>
              <a:rPr lang="en-US" altLang="zh-TW" dirty="0" err="1" smtClean="0">
                <a:solidFill>
                  <a:srgbClr val="FF0000"/>
                </a:solidFill>
              </a:rPr>
              <a:t>hypoglycaemia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GB" altLang="zh-TW" dirty="0" smtClean="0">
                <a:solidFill>
                  <a:srgbClr val="FF0000"/>
                </a:solidFill>
              </a:rPr>
              <a:t>Added carbohydrate should </a:t>
            </a:r>
            <a:r>
              <a:rPr lang="en-US" altLang="zh-TW" dirty="0" smtClean="0">
                <a:solidFill>
                  <a:srgbClr val="FF0000"/>
                </a:solidFill>
              </a:rPr>
              <a:t>be ingested if pre-exercise glucose levels are &lt;5.6 </a:t>
            </a:r>
            <a:r>
              <a:rPr lang="en-US" altLang="zh-TW" dirty="0" err="1" smtClean="0">
                <a:solidFill>
                  <a:srgbClr val="FF0000"/>
                </a:solidFill>
              </a:rPr>
              <a:t>mmol</a:t>
            </a:r>
            <a:r>
              <a:rPr lang="en-US" altLang="zh-TW" dirty="0" smtClean="0">
                <a:solidFill>
                  <a:srgbClr val="FF0000"/>
                </a:solidFill>
              </a:rPr>
              <a:t>/l</a:t>
            </a:r>
          </a:p>
          <a:p>
            <a:pPr lvl="1">
              <a:defRPr/>
            </a:pPr>
            <a:r>
              <a:rPr lang="en-US" altLang="zh-TW" dirty="0" smtClean="0"/>
              <a:t>Around 20-30g carbohydrate, i.e.   ̴1 slice of bread</a:t>
            </a:r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z="3600" smtClean="0"/>
              <a:t>Exercise in the Presence of </a:t>
            </a:r>
            <a:br>
              <a:rPr lang="en-US" altLang="zh-TW" sz="3600" smtClean="0"/>
            </a:br>
            <a:r>
              <a:rPr lang="en-US" altLang="zh-TW" sz="3600" smtClean="0"/>
              <a:t>Specific Long-term DM Complications</a:t>
            </a:r>
            <a:endParaRPr lang="zh-TW" alt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410368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altLang="zh-TW" b="1" dirty="0" smtClean="0"/>
              <a:t>Retinopathy</a:t>
            </a:r>
          </a:p>
          <a:p>
            <a:pPr lvl="1">
              <a:defRPr/>
            </a:pPr>
            <a:r>
              <a:rPr lang="en-GB" altLang="zh-TW" dirty="0" smtClean="0"/>
              <a:t>vigorous aerobic or resistance exercise may be contraindicated in </a:t>
            </a:r>
            <a:r>
              <a:rPr lang="en-GB" altLang="zh-TW" dirty="0" smtClean="0">
                <a:solidFill>
                  <a:srgbClr val="FF0000"/>
                </a:solidFill>
              </a:rPr>
              <a:t>proliferative / severe non-proliferative DM retinopathy </a:t>
            </a:r>
          </a:p>
          <a:p>
            <a:pPr>
              <a:defRPr/>
            </a:pPr>
            <a:r>
              <a:rPr lang="en-GB" altLang="zh-TW" b="1" dirty="0" smtClean="0"/>
              <a:t>Peripheral neuropathy</a:t>
            </a:r>
          </a:p>
          <a:p>
            <a:pPr lvl="1">
              <a:defRPr/>
            </a:pPr>
            <a:r>
              <a:rPr lang="en-US" altLang="zh-TW" dirty="0" smtClean="0"/>
              <a:t>Individuals with peripheral neuropathy and without ulcer may participate in moderate weight-bearing exercise</a:t>
            </a:r>
          </a:p>
          <a:p>
            <a:pPr lvl="1">
              <a:defRPr/>
            </a:pPr>
            <a:r>
              <a:rPr lang="en-GB" altLang="zh-TW" dirty="0" smtClean="0"/>
              <a:t>Comprehensive </a:t>
            </a:r>
            <a:r>
              <a:rPr lang="en-GB" altLang="zh-TW" dirty="0" smtClean="0">
                <a:solidFill>
                  <a:srgbClr val="FF0000"/>
                </a:solidFill>
              </a:rPr>
              <a:t>foot care </a:t>
            </a:r>
            <a:r>
              <a:rPr lang="en-US" altLang="zh-TW" dirty="0" smtClean="0"/>
              <a:t>recommended for prevention and early detection of ulcers </a:t>
            </a:r>
          </a:p>
          <a:p>
            <a:pPr lvl="1">
              <a:defRPr/>
            </a:pPr>
            <a:r>
              <a:rPr lang="en-GB" altLang="zh-TW" dirty="0" smtClean="0"/>
              <a:t>Anyone with </a:t>
            </a:r>
            <a:r>
              <a:rPr lang="en-US" altLang="zh-TW" dirty="0" smtClean="0"/>
              <a:t>an </a:t>
            </a:r>
            <a:r>
              <a:rPr lang="en-US" altLang="zh-TW" dirty="0" smtClean="0">
                <a:solidFill>
                  <a:srgbClr val="FF0000"/>
                </a:solidFill>
              </a:rPr>
              <a:t>open ulcer </a:t>
            </a:r>
            <a:r>
              <a:rPr lang="en-US" altLang="zh-TW" dirty="0" smtClean="0"/>
              <a:t>should confine themselves to non-weight-bearing activities</a:t>
            </a:r>
            <a:endParaRPr lang="en-GB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z="3600" smtClean="0"/>
              <a:t>Exercise in the Presence of </a:t>
            </a:r>
            <a:br>
              <a:rPr lang="en-US" altLang="zh-TW" sz="3600" smtClean="0"/>
            </a:br>
            <a:r>
              <a:rPr lang="en-US" altLang="zh-TW" sz="3600" smtClean="0"/>
              <a:t>Specific Long-term DM Complications</a:t>
            </a:r>
            <a:endParaRPr lang="zh-TW" alt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altLang="zh-TW" b="1" dirty="0" smtClean="0"/>
              <a:t>Autonomic neuropathy</a:t>
            </a:r>
          </a:p>
          <a:p>
            <a:pPr lvl="1">
              <a:defRPr/>
            </a:pPr>
            <a:r>
              <a:rPr lang="en-US" altLang="zh-TW" dirty="0" smtClean="0"/>
              <a:t>Associated with decreased cardiac responsiveness to exercise, postural hypotension, impaired thermoregulation, and </a:t>
            </a:r>
            <a:r>
              <a:rPr lang="en-US" altLang="zh-TW" dirty="0" err="1" smtClean="0"/>
              <a:t>hypoglycaemia</a:t>
            </a:r>
            <a:r>
              <a:rPr lang="en-US" altLang="zh-TW" dirty="0" smtClean="0"/>
              <a:t> due to impaired  gastroparesis</a:t>
            </a:r>
          </a:p>
          <a:p>
            <a:pPr lvl="1">
              <a:defRPr/>
            </a:pPr>
            <a:r>
              <a:rPr lang="en-US" altLang="zh-TW" dirty="0" smtClean="0"/>
              <a:t>Should receive physician approval and possibly an exercise stress test before </a:t>
            </a:r>
            <a:r>
              <a:rPr lang="en-US" altLang="zh-TW" dirty="0" smtClean="0">
                <a:solidFill>
                  <a:srgbClr val="FF0000"/>
                </a:solidFill>
              </a:rPr>
              <a:t>more intense PA</a:t>
            </a:r>
            <a:endParaRPr lang="en-GB" altLang="zh-TW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altLang="zh-TW" b="1" dirty="0" smtClean="0"/>
              <a:t>Uncomplicated </a:t>
            </a:r>
            <a:r>
              <a:rPr lang="en-GB" altLang="zh-TW" b="1" dirty="0" err="1" smtClean="0"/>
              <a:t>albuminuria</a:t>
            </a:r>
            <a:r>
              <a:rPr lang="en-GB" altLang="zh-TW" b="1" dirty="0" smtClean="0"/>
              <a:t> and nephropathy (i.e. without electrolyte imbalance or uraemia)</a:t>
            </a:r>
          </a:p>
          <a:p>
            <a:pPr lvl="1">
              <a:defRPr/>
            </a:pPr>
            <a:r>
              <a:rPr lang="en-GB" altLang="zh-TW" dirty="0" smtClean="0"/>
              <a:t>No PA contraindications unless with potential complications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GB" altLang="zh-TW" smtClean="0"/>
              <a:t>Special Precautions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435975" cy="41036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zh-TW" sz="3000" dirty="0" smtClean="0"/>
              <a:t>Preferable exercise at the </a:t>
            </a:r>
            <a:r>
              <a:rPr lang="en-US" altLang="zh-TW" sz="3000" dirty="0" smtClean="0">
                <a:solidFill>
                  <a:srgbClr val="FF0000"/>
                </a:solidFill>
              </a:rPr>
              <a:t>same time </a:t>
            </a:r>
            <a:r>
              <a:rPr lang="en-US" altLang="zh-TW" sz="3000" dirty="0" smtClean="0"/>
              <a:t>of a day</a:t>
            </a:r>
          </a:p>
          <a:p>
            <a:pPr>
              <a:spcBef>
                <a:spcPts val="0"/>
              </a:spcBef>
              <a:defRPr/>
            </a:pPr>
            <a:r>
              <a:rPr lang="en-US" altLang="zh-TW" sz="3000" dirty="0" smtClean="0"/>
              <a:t>Encourage patients to exercise with </a:t>
            </a:r>
            <a:r>
              <a:rPr lang="en-US" altLang="zh-TW" sz="3000" dirty="0" smtClean="0">
                <a:solidFill>
                  <a:srgbClr val="FF0000"/>
                </a:solidFill>
              </a:rPr>
              <a:t>partners</a:t>
            </a:r>
          </a:p>
          <a:p>
            <a:pPr>
              <a:spcBef>
                <a:spcPts val="0"/>
              </a:spcBef>
              <a:defRPr/>
            </a:pPr>
            <a:r>
              <a:rPr lang="en-US" altLang="zh-TW" sz="3000" dirty="0" smtClean="0"/>
              <a:t>Bring along some </a:t>
            </a:r>
            <a:r>
              <a:rPr lang="en-US" altLang="zh-TW" sz="3000" dirty="0" smtClean="0">
                <a:solidFill>
                  <a:srgbClr val="FF0000"/>
                </a:solidFill>
              </a:rPr>
              <a:t>fast and  easy to digest sugars </a:t>
            </a:r>
            <a:r>
              <a:rPr lang="en-US" altLang="zh-TW" sz="3000" dirty="0" smtClean="0"/>
              <a:t>(high glycaemic index)</a:t>
            </a:r>
          </a:p>
          <a:p>
            <a:pPr>
              <a:spcBef>
                <a:spcPts val="0"/>
              </a:spcBef>
              <a:defRPr/>
            </a:pPr>
            <a:r>
              <a:rPr lang="en-US" altLang="zh-TW" sz="3000" dirty="0" smtClean="0"/>
              <a:t>Intermittent exercise (i.e. </a:t>
            </a:r>
            <a:r>
              <a:rPr lang="en-US" altLang="zh-TW" sz="3000" dirty="0" smtClean="0">
                <a:solidFill>
                  <a:srgbClr val="FF0000"/>
                </a:solidFill>
              </a:rPr>
              <a:t>more frequent rest</a:t>
            </a:r>
            <a:r>
              <a:rPr lang="en-US" altLang="zh-TW" sz="3000" dirty="0" smtClean="0"/>
              <a:t>) is more desirable than a prolonged session of continuous exercise</a:t>
            </a:r>
            <a:endParaRPr lang="zh-TW" alt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GB" altLang="zh-TW" smtClean="0"/>
              <a:t>Special Precautions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435975" cy="4103687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zh-TW" sz="3000" dirty="0" smtClean="0"/>
              <a:t>Encourage patients with Type 2 DM to </a:t>
            </a:r>
            <a:r>
              <a:rPr lang="en-US" altLang="zh-TW" sz="3000" dirty="0" smtClean="0">
                <a:solidFill>
                  <a:srgbClr val="FF0000"/>
                </a:solidFill>
              </a:rPr>
              <a:t>monitor their blood glucose level before and after</a:t>
            </a:r>
            <a:r>
              <a:rPr lang="en-US" altLang="zh-TW" sz="3000" dirty="0" smtClean="0"/>
              <a:t> exercise session, especially when beginning an exercise programme</a:t>
            </a:r>
          </a:p>
          <a:p>
            <a:pPr>
              <a:spcBef>
                <a:spcPts val="0"/>
              </a:spcBef>
              <a:defRPr/>
            </a:pPr>
            <a:r>
              <a:rPr lang="en-US" altLang="zh-TW" sz="3000" dirty="0" smtClean="0"/>
              <a:t>Encourage patients to </a:t>
            </a:r>
            <a:r>
              <a:rPr lang="en-US" altLang="zh-TW" sz="3000" dirty="0" smtClean="0">
                <a:solidFill>
                  <a:srgbClr val="FF0000"/>
                </a:solidFill>
              </a:rPr>
              <a:t>keep log </a:t>
            </a:r>
            <a:r>
              <a:rPr lang="en-US" altLang="zh-TW" sz="3000" dirty="0" smtClean="0"/>
              <a:t>with the exercise intensity, duration and type for monitoring their glucose response to the exercise</a:t>
            </a:r>
          </a:p>
          <a:p>
            <a:pPr>
              <a:spcBef>
                <a:spcPts val="0"/>
              </a:spcBef>
              <a:defRPr/>
            </a:pPr>
            <a:r>
              <a:rPr lang="en-US" altLang="zh-TW" sz="3000" dirty="0" smtClean="0"/>
              <a:t>Pay attention to </a:t>
            </a:r>
            <a:r>
              <a:rPr lang="en-US" altLang="zh-TW" sz="3000" dirty="0" smtClean="0">
                <a:solidFill>
                  <a:srgbClr val="FF0000"/>
                </a:solidFill>
              </a:rPr>
              <a:t>proper foot wear </a:t>
            </a:r>
            <a:r>
              <a:rPr lang="en-US" altLang="zh-TW" sz="3000" dirty="0" smtClean="0"/>
              <a:t>(wear shoes that cover both the toes and heels and wear socks to keep the feet dry and prevent blisters)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420938"/>
            <a:ext cx="3887787" cy="13684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zh-HK" sz="2400" b="1" dirty="0"/>
              <a:t>Hong Kong Reference Framework for </a:t>
            </a:r>
            <a:r>
              <a:rPr lang="en-US" altLang="zh-HK" sz="2400" b="1" u="sng" dirty="0"/>
              <a:t>Diabetes Care </a:t>
            </a:r>
            <a:r>
              <a:rPr lang="en-US" altLang="zh-HK" sz="2400" b="1" dirty="0"/>
              <a:t>for Adults in Primary Care Settings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zh-HK" sz="2400" dirty="0" smtClean="0"/>
              <a:t>http</a:t>
            </a:r>
            <a:r>
              <a:rPr lang="en-US" altLang="zh-HK" sz="2400" dirty="0"/>
              <a:t>://www.pco.gov.hk/english/resource/professionals_diabetes_pdf.html</a:t>
            </a:r>
            <a:endParaRPr lang="zh-HK" altLang="en-US" sz="2400" dirty="0"/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569325" cy="936625"/>
          </a:xfrm>
        </p:spPr>
        <p:txBody>
          <a:bodyPr/>
          <a:lstStyle/>
          <a:p>
            <a:r>
              <a:rPr lang="en-GB" altLang="zh-TW" smtClean="0"/>
              <a:t>Further Reading</a:t>
            </a:r>
            <a:endParaRPr lang="zh-TW" altLang="en-US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163" y="1628775"/>
            <a:ext cx="3387725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Prescribing Exercise to </a:t>
            </a:r>
            <a:b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 Patients with Hypertension</a:t>
            </a:r>
            <a:endParaRPr lang="zh-HK" alt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altLang="zh-HK" dirty="0" smtClean="0"/>
          </a:p>
          <a:p>
            <a:pPr>
              <a:defRPr/>
            </a:pP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HT Patients’ Acute Response to Exercise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dirty="0" smtClean="0"/>
              <a:t>During Aerobic Exercise:</a:t>
            </a:r>
          </a:p>
          <a:p>
            <a:pPr lvl="1">
              <a:defRPr/>
            </a:pPr>
            <a:r>
              <a:rPr lang="en-US" altLang="zh-TW" dirty="0" smtClean="0"/>
              <a:t>Absolute level of SBP attained is usually higher </a:t>
            </a:r>
          </a:p>
          <a:p>
            <a:pPr lvl="1">
              <a:defRPr/>
            </a:pPr>
            <a:r>
              <a:rPr lang="en-US" altLang="zh-TW" dirty="0" smtClean="0"/>
              <a:t>The slope of the </a:t>
            </a:r>
            <a:r>
              <a:rPr lang="en-US" altLang="zh-TW" dirty="0" err="1" smtClean="0"/>
              <a:t>pressor</a:t>
            </a:r>
            <a:r>
              <a:rPr lang="en-US" altLang="zh-TW" dirty="0" smtClean="0"/>
              <a:t> response is either exaggerated or diminished</a:t>
            </a:r>
          </a:p>
          <a:p>
            <a:pPr lvl="1">
              <a:defRPr/>
            </a:pPr>
            <a:r>
              <a:rPr lang="en-US" altLang="zh-TW" dirty="0" smtClean="0"/>
              <a:t>DBP typically stays constant or is slightly, rarely does the DBP decrease</a:t>
            </a:r>
          </a:p>
          <a:p>
            <a:pPr lvl="1">
              <a:defRPr/>
            </a:pPr>
            <a:r>
              <a:rPr lang="en-US" altLang="zh-TW" dirty="0" smtClean="0"/>
              <a:t>Arise in DBP is likely the result of an impaired </a:t>
            </a:r>
            <a:r>
              <a:rPr lang="en-US" altLang="zh-TW" dirty="0" err="1" smtClean="0"/>
              <a:t>vasodilatory</a:t>
            </a:r>
            <a:r>
              <a:rPr lang="en-US" altLang="zh-TW" dirty="0" smtClean="0"/>
              <a:t> response</a:t>
            </a:r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Outline of this Session</a:t>
            </a:r>
            <a:endParaRPr lang="zh-TW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95288" y="2276475"/>
            <a:ext cx="8229600" cy="3744913"/>
          </a:xfrm>
        </p:spPr>
        <p:txBody>
          <a:bodyPr/>
          <a:lstStyle/>
          <a:p>
            <a:pPr>
              <a:defRPr/>
            </a:pPr>
            <a:r>
              <a:rPr lang="en-US" altLang="zh-TW" sz="2800" dirty="0" smtClean="0"/>
              <a:t>Prescribing Exercise to Patients with </a:t>
            </a:r>
            <a:r>
              <a:rPr lang="en-US" altLang="zh-TW" sz="2800" b="1" dirty="0" smtClean="0"/>
              <a:t>Diabetes Mellitus, Hypertension, Heart Disease, Osteoarthritis, Osteoporosis</a:t>
            </a:r>
          </a:p>
          <a:p>
            <a:pPr>
              <a:defRPr/>
            </a:pPr>
            <a:r>
              <a:rPr lang="en-GB" altLang="zh-TW" sz="2800" dirty="0" smtClean="0"/>
              <a:t>Motivating your clients: Improving Exercise </a:t>
            </a:r>
            <a:r>
              <a:rPr lang="en-GB" altLang="zh-TW" sz="2800" b="1" dirty="0" smtClean="0"/>
              <a:t>Adoption and Maintenance</a:t>
            </a:r>
          </a:p>
          <a:p>
            <a:pPr>
              <a:defRPr/>
            </a:pPr>
            <a:r>
              <a:rPr lang="en-US" altLang="zh-TW" sz="2800" b="1" dirty="0" smtClean="0"/>
              <a:t>Prevention </a:t>
            </a:r>
            <a:r>
              <a:rPr lang="en-US" altLang="zh-TW" sz="2800" dirty="0" smtClean="0"/>
              <a:t>of Exercise Related Injuries</a:t>
            </a:r>
          </a:p>
          <a:p>
            <a:pPr>
              <a:defRPr/>
            </a:pPr>
            <a:r>
              <a:rPr lang="en-US" altLang="zh-HK" sz="2800" dirty="0" smtClean="0"/>
              <a:t>Exercise Practice  </a:t>
            </a:r>
          </a:p>
          <a:p>
            <a:pPr>
              <a:defRPr/>
            </a:pPr>
            <a:r>
              <a:rPr lang="en-US" altLang="zh-HK" sz="2800" dirty="0" smtClean="0"/>
              <a:t>Clinical Case Study</a:t>
            </a:r>
          </a:p>
          <a:p>
            <a:pPr>
              <a:defRPr/>
            </a:pPr>
            <a:endParaRPr lang="en-US" altLang="zh-TW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F87413-9DFE-4281-A969-E38C5D588DA9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HT Patients’ Acute Response to Exercise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/>
              <a:t>Immediately After Aerobic Exercise</a:t>
            </a:r>
          </a:p>
          <a:p>
            <a:pPr lvl="1">
              <a:defRPr/>
            </a:pPr>
            <a:r>
              <a:rPr lang="en-GB" altLang="zh-TW" dirty="0" smtClean="0"/>
              <a:t>Post-exercise hypotension: </a:t>
            </a:r>
            <a:r>
              <a:rPr lang="en-US" altLang="zh-TW" dirty="0" smtClean="0"/>
              <a:t>most studies in hypertensive subjects demonstrated significant post-exercise ambulatory BP ↓</a:t>
            </a:r>
          </a:p>
          <a:p>
            <a:pPr lvl="1">
              <a:defRPr/>
            </a:pPr>
            <a:r>
              <a:rPr lang="en-US" altLang="zh-TW" dirty="0" smtClean="0"/>
              <a:t>E.g. a 10-20 mm Hg SBP ↓ during the initial 1-3 hrs post-exercise</a:t>
            </a:r>
          </a:p>
          <a:p>
            <a:pPr lvl="1">
              <a:defRPr/>
            </a:pPr>
            <a:r>
              <a:rPr lang="en-US" altLang="zh-TW" dirty="0" smtClean="0"/>
              <a:t>May persist up to 22hours after exercise</a:t>
            </a:r>
          </a:p>
          <a:p>
            <a:pPr lvl="1">
              <a:defRPr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HT Patients’ Acute Response to Exercise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During Resistance Exercise</a:t>
            </a:r>
          </a:p>
          <a:p>
            <a:pPr lvl="1">
              <a:defRPr/>
            </a:pPr>
            <a:r>
              <a:rPr lang="en-US" altLang="zh-TW" dirty="0" smtClean="0"/>
              <a:t>Heavy-resistance exercise in particular elicits a </a:t>
            </a:r>
            <a:r>
              <a:rPr lang="en-US" altLang="zh-TW" dirty="0" err="1" smtClean="0"/>
              <a:t>pressor</a:t>
            </a:r>
            <a:r>
              <a:rPr lang="en-US" altLang="zh-TW" dirty="0" smtClean="0"/>
              <a:t> response causing only moderate heart rate and cardiac output increases</a:t>
            </a:r>
          </a:p>
          <a:p>
            <a:pPr lvl="1"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SBP/DBP can increase dramatically </a:t>
            </a:r>
            <a:r>
              <a:rPr lang="en-US" altLang="zh-TW" dirty="0" smtClean="0"/>
              <a:t>more than that seen in aerobic exercise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HT Patients’ Acute Response to Exercise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zh-TW" dirty="0" smtClean="0"/>
              <a:t>Immediately After Resistance Exercise</a:t>
            </a:r>
          </a:p>
          <a:p>
            <a:pPr lvl="1">
              <a:defRPr/>
            </a:pPr>
            <a:r>
              <a:rPr lang="en-US" altLang="zh-TW" dirty="0" smtClean="0"/>
              <a:t>Post-exercise hypotension: but its magnitude, duration, and mechanism of action need to be more thoroughly investigated </a:t>
            </a:r>
          </a:p>
          <a:p>
            <a:pPr lvl="1"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low-intensity resistance exercise </a:t>
            </a:r>
            <a:r>
              <a:rPr lang="en-US" altLang="zh-TW" dirty="0" smtClean="0"/>
              <a:t>seems to have stronger </a:t>
            </a:r>
            <a:r>
              <a:rPr lang="en-US" altLang="zh-TW" dirty="0" err="1" smtClean="0"/>
              <a:t>hypotensive</a:t>
            </a:r>
            <a:r>
              <a:rPr lang="en-US" altLang="zh-TW" dirty="0" smtClean="0"/>
              <a:t> effects and subjects with higher blood pressures seem to experience greater blood pressure reductions after resistance exercise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Long Term Effects of Exercise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Aerobic training reduces resting BP in the hypertensive individual:</a:t>
            </a:r>
          </a:p>
          <a:p>
            <a:pPr lvl="1">
              <a:defRPr/>
            </a:pPr>
            <a:r>
              <a:rPr lang="en-US" altLang="zh-TW" dirty="0" smtClean="0"/>
              <a:t>SBP: </a:t>
            </a:r>
            <a:r>
              <a:rPr lang="en-US" altLang="zh-TW" dirty="0" smtClean="0">
                <a:sym typeface="Wingdings"/>
              </a:rPr>
              <a:t></a:t>
            </a:r>
            <a:r>
              <a:rPr lang="en-US" altLang="zh-TW" dirty="0" smtClean="0"/>
              <a:t>6.9 mmHg</a:t>
            </a:r>
          </a:p>
          <a:p>
            <a:pPr lvl="1">
              <a:defRPr/>
            </a:pPr>
            <a:r>
              <a:rPr lang="en-US" altLang="zh-TW" dirty="0" smtClean="0"/>
              <a:t>DBP: </a:t>
            </a:r>
            <a:r>
              <a:rPr lang="en-US" altLang="zh-TW" dirty="0" smtClean="0">
                <a:sym typeface="Wingdings"/>
              </a:rPr>
              <a:t></a:t>
            </a:r>
            <a:r>
              <a:rPr lang="en-US" altLang="zh-TW" dirty="0" smtClean="0"/>
              <a:t>4.9 mmHg</a:t>
            </a:r>
          </a:p>
          <a:p>
            <a:pPr>
              <a:defRPr/>
            </a:pPr>
            <a:r>
              <a:rPr lang="en-US" altLang="zh-TW" dirty="0" smtClean="0"/>
              <a:t>Resistance Exercise also reduces resting BP by:</a:t>
            </a:r>
          </a:p>
          <a:p>
            <a:pPr lvl="1">
              <a:defRPr/>
            </a:pPr>
            <a:r>
              <a:rPr lang="en-US" altLang="zh-TW" dirty="0" smtClean="0"/>
              <a:t>SBP: </a:t>
            </a:r>
            <a:r>
              <a:rPr lang="en-US" altLang="zh-TW" dirty="0" smtClean="0">
                <a:sym typeface="Wingdings"/>
              </a:rPr>
              <a:t> </a:t>
            </a:r>
            <a:r>
              <a:rPr lang="en-US" altLang="zh-TW" dirty="0" smtClean="0"/>
              <a:t>3.5 mmHg</a:t>
            </a:r>
          </a:p>
          <a:p>
            <a:pPr lvl="1">
              <a:defRPr/>
            </a:pPr>
            <a:r>
              <a:rPr lang="en-US" altLang="zh-TW" dirty="0" smtClean="0"/>
              <a:t>DBP: </a:t>
            </a:r>
            <a:r>
              <a:rPr lang="en-US" altLang="zh-TW" dirty="0" smtClean="0">
                <a:sym typeface="Wingdings"/>
              </a:rPr>
              <a:t> </a:t>
            </a:r>
            <a:r>
              <a:rPr lang="en-US" altLang="zh-TW" dirty="0" smtClean="0"/>
              <a:t>3.2 mmHg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z="3600" smtClean="0"/>
              <a:t>Evaluation of the HT Patient Before Recommending an Exercise Programme</a:t>
            </a:r>
            <a:endParaRPr lang="zh-TW" alt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GB" altLang="zh-TW" dirty="0" err="1" smtClean="0"/>
              <a:t>Hx</a:t>
            </a:r>
            <a:r>
              <a:rPr lang="en-GB" altLang="zh-TW" dirty="0" smtClean="0"/>
              <a:t> taking, PE and Ix</a:t>
            </a:r>
          </a:p>
          <a:p>
            <a:pPr>
              <a:defRPr/>
            </a:pPr>
            <a:r>
              <a:rPr lang="en-GB" altLang="zh-TW" dirty="0" smtClean="0">
                <a:solidFill>
                  <a:srgbClr val="FF0000"/>
                </a:solidFill>
              </a:rPr>
              <a:t>Risk of CHD </a:t>
            </a:r>
            <a:r>
              <a:rPr lang="en-GB" altLang="zh-TW" dirty="0" smtClean="0"/>
              <a:t>events largely determined by</a:t>
            </a:r>
            <a:r>
              <a:rPr lang="en-US" altLang="zh-TW" dirty="0" smtClean="0"/>
              <a:t>:</a:t>
            </a:r>
            <a:r>
              <a:rPr lang="en-GB" altLang="zh-TW" dirty="0" smtClean="0"/>
              <a:t> </a:t>
            </a:r>
          </a:p>
          <a:p>
            <a:pPr lvl="1">
              <a:defRPr/>
            </a:pPr>
            <a:r>
              <a:rPr lang="en-GB" altLang="zh-TW" dirty="0" smtClean="0"/>
              <a:t>level of blood pressure, </a:t>
            </a:r>
          </a:p>
          <a:p>
            <a:pPr lvl="1">
              <a:defRPr/>
            </a:pPr>
            <a:r>
              <a:rPr lang="en-US" altLang="zh-TW" dirty="0" smtClean="0"/>
              <a:t>presence or absence of target organ damage</a:t>
            </a:r>
            <a:r>
              <a:rPr lang="en-GB" altLang="zh-TW" dirty="0" smtClean="0"/>
              <a:t>, </a:t>
            </a:r>
          </a:p>
          <a:p>
            <a:pPr lvl="1">
              <a:defRPr/>
            </a:pPr>
            <a:r>
              <a:rPr lang="en-GB" altLang="zh-TW" dirty="0" smtClean="0"/>
              <a:t>other risk factors</a:t>
            </a:r>
          </a:p>
          <a:p>
            <a:pPr lvl="2">
              <a:defRPr/>
            </a:pPr>
            <a:r>
              <a:rPr lang="en-GB" altLang="zh-TW" dirty="0" smtClean="0"/>
              <a:t>Smoking</a:t>
            </a:r>
          </a:p>
          <a:p>
            <a:pPr lvl="2">
              <a:defRPr/>
            </a:pPr>
            <a:r>
              <a:rPr lang="en-GB" altLang="zh-TW" dirty="0" smtClean="0"/>
              <a:t>dyslipidaemia</a:t>
            </a:r>
          </a:p>
          <a:p>
            <a:pPr lvl="2">
              <a:defRPr/>
            </a:pPr>
            <a:r>
              <a:rPr lang="en-GB" altLang="zh-TW" dirty="0" smtClean="0"/>
              <a:t>Diabetes</a:t>
            </a:r>
            <a:r>
              <a:rPr lang="en-US" altLang="zh-TW" dirty="0" smtClean="0"/>
              <a:t>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 smtClean="0"/>
              <a:t>Recommendations for Prescribing </a:t>
            </a:r>
            <a:r>
              <a:rPr lang="en-US" altLang="zh-TW" sz="3600" dirty="0" smtClean="0">
                <a:solidFill>
                  <a:srgbClr val="FF0000"/>
                </a:solidFill>
              </a:rPr>
              <a:t>Aerobic Exercise</a:t>
            </a:r>
            <a:r>
              <a:rPr lang="en-US" altLang="zh-TW" sz="3600" dirty="0" smtClean="0"/>
              <a:t> to Patients with Hypertension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 </a:t>
            </a:r>
            <a:r>
              <a:rPr lang="en-GB" altLang="zh-TW" dirty="0" smtClean="0"/>
              <a:t>Perform moderate-intensity aerobic PA </a:t>
            </a:r>
            <a:r>
              <a:rPr lang="en-US" altLang="zh-TW" dirty="0" smtClean="0"/>
              <a:t>preferably </a:t>
            </a:r>
            <a:r>
              <a:rPr lang="en-US" altLang="zh-TW" b="1" dirty="0" smtClean="0"/>
              <a:t>all days</a:t>
            </a:r>
            <a:r>
              <a:rPr lang="en-US" altLang="zh-TW" dirty="0" smtClean="0"/>
              <a:t> of the week</a:t>
            </a:r>
            <a:endParaRPr lang="en-GB" altLang="zh-TW" dirty="0" smtClean="0"/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Intensity</a:t>
            </a:r>
            <a:r>
              <a:rPr lang="en-US" altLang="zh-TW" dirty="0" smtClean="0"/>
              <a:t>: At least at </a:t>
            </a:r>
            <a:r>
              <a:rPr lang="en-US" altLang="zh-TW" b="1" dirty="0" smtClean="0"/>
              <a:t>moderate</a:t>
            </a:r>
            <a:r>
              <a:rPr lang="en-US" altLang="zh-TW" dirty="0" smtClean="0"/>
              <a:t> intensity  </a:t>
            </a:r>
            <a:endParaRPr lang="en-GB" altLang="zh-TW" dirty="0" smtClean="0"/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US" altLang="zh-TW" dirty="0" smtClean="0"/>
              <a:t>:  </a:t>
            </a:r>
            <a:r>
              <a:rPr lang="en-GB" altLang="zh-TW" dirty="0" smtClean="0"/>
              <a:t>Perform </a:t>
            </a:r>
            <a:r>
              <a:rPr lang="en-US" altLang="zh-TW" dirty="0" smtClean="0"/>
              <a:t>a total of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>
                <a:latin typeface="Times New Roman"/>
                <a:cs typeface="Times New Roman"/>
              </a:rPr>
              <a:t> </a:t>
            </a:r>
            <a:r>
              <a:rPr lang="en-US" altLang="zh-TW" b="1" dirty="0" smtClean="0"/>
              <a:t>30 min/per day</a:t>
            </a:r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Type</a:t>
            </a:r>
            <a:r>
              <a:rPr lang="en-US" altLang="zh-TW" dirty="0" smtClean="0"/>
              <a:t>: </a:t>
            </a:r>
          </a:p>
          <a:p>
            <a:pPr lvl="1">
              <a:defRPr/>
            </a:pPr>
            <a:r>
              <a:rPr lang="en-US" altLang="zh-TW" dirty="0" smtClean="0"/>
              <a:t>Exercise requires little skill to perform is preferable</a:t>
            </a:r>
          </a:p>
          <a:p>
            <a:pPr lvl="1">
              <a:defRPr/>
            </a:pPr>
            <a:r>
              <a:rPr lang="en-US" altLang="zh-TW" dirty="0" smtClean="0"/>
              <a:t>Aquatic exercise as an excellent choice</a:t>
            </a:r>
          </a:p>
          <a:p>
            <a:pPr>
              <a:defRPr/>
            </a:pPr>
            <a:r>
              <a:rPr lang="en-US" altLang="zh-TW" u="sng" dirty="0">
                <a:solidFill>
                  <a:schemeClr val="accent6">
                    <a:lumMod val="75000"/>
                  </a:schemeClr>
                </a:solidFill>
              </a:rPr>
              <a:t>Progression</a:t>
            </a:r>
            <a:r>
              <a:rPr lang="en-US" altLang="zh-TW" dirty="0" smtClean="0"/>
              <a:t>: </a:t>
            </a:r>
            <a:r>
              <a:rPr lang="en-US" altLang="zh-TW" sz="2800" dirty="0"/>
              <a:t>Gradual</a:t>
            </a:r>
          </a:p>
          <a:p>
            <a:pPr>
              <a:defRPr/>
            </a:pPr>
            <a:endParaRPr lang="en-US" altLang="zh-TW" dirty="0" smtClean="0"/>
          </a:p>
          <a:p>
            <a:pPr lvl="1">
              <a:buFont typeface="Arial" charset="0"/>
              <a:buNone/>
              <a:defRPr/>
            </a:pPr>
            <a:endParaRPr lang="en-US" altLang="zh-TW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 smtClean="0"/>
              <a:t>Recommendations for Prescribing </a:t>
            </a:r>
            <a:r>
              <a:rPr lang="en-US" altLang="zh-TW" sz="3600" dirty="0" smtClean="0">
                <a:solidFill>
                  <a:srgbClr val="FF0000"/>
                </a:solidFill>
              </a:rPr>
              <a:t>Resistance Exercise</a:t>
            </a:r>
            <a:r>
              <a:rPr lang="en-US" altLang="zh-TW" sz="3600" dirty="0" smtClean="0"/>
              <a:t> to Patients with Hypertension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Perform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>
                <a:latin typeface="Times New Roman"/>
                <a:cs typeface="Times New Roman"/>
              </a:rPr>
              <a:t> </a:t>
            </a:r>
            <a:r>
              <a:rPr lang="en-US" altLang="zh-TW" b="1" dirty="0" smtClean="0"/>
              <a:t>2 nonconsecutive days/wk, </a:t>
            </a:r>
            <a:r>
              <a:rPr lang="en-US" altLang="zh-TW" dirty="0" smtClean="0"/>
              <a:t>ideally 3 times/week</a:t>
            </a:r>
            <a:endParaRPr lang="en-GB" altLang="zh-TW" b="1" dirty="0" smtClean="0"/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Intensity</a:t>
            </a:r>
            <a:r>
              <a:rPr lang="en-US" altLang="zh-TW" dirty="0" smtClean="0"/>
              <a:t>: at </a:t>
            </a:r>
            <a:r>
              <a:rPr lang="en-US" altLang="zh-TW" b="1" dirty="0" smtClean="0"/>
              <a:t>moderate</a:t>
            </a:r>
            <a:r>
              <a:rPr lang="en-US" altLang="zh-TW" dirty="0" smtClean="0"/>
              <a:t> intensity (i.e. 50-70% of 1-RM)</a:t>
            </a:r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US" altLang="zh-TW" dirty="0" smtClean="0"/>
              <a:t>: </a:t>
            </a:r>
            <a:r>
              <a:rPr lang="en-GB" altLang="zh-TW" dirty="0" smtClean="0"/>
              <a:t>Each target muscle </a:t>
            </a:r>
            <a:r>
              <a:rPr lang="en-US" altLang="zh-TW" dirty="0" smtClean="0"/>
              <a:t>group should be trained for a total of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>
                <a:latin typeface="Times New Roman"/>
                <a:cs typeface="Times New Roman"/>
              </a:rPr>
              <a:t> </a:t>
            </a:r>
            <a:r>
              <a:rPr lang="en-US" altLang="zh-TW" b="1" dirty="0" smtClean="0"/>
              <a:t>1 set </a:t>
            </a:r>
            <a:r>
              <a:rPr lang="en-US" altLang="zh-TW" dirty="0" smtClean="0"/>
              <a:t>with </a:t>
            </a:r>
            <a:r>
              <a:rPr lang="en-US" altLang="zh-TW" b="1" dirty="0" smtClean="0"/>
              <a:t>8-12 reps/</a:t>
            </a:r>
            <a:r>
              <a:rPr lang="en-GB" altLang="zh-TW" b="1" dirty="0" smtClean="0"/>
              <a:t>set</a:t>
            </a:r>
          </a:p>
          <a:p>
            <a:pPr>
              <a:defRPr/>
            </a:pPr>
            <a:r>
              <a:rPr lang="en-GB" altLang="zh-TW" u="sng" dirty="0" smtClean="0">
                <a:solidFill>
                  <a:schemeClr val="accent6">
                    <a:lumMod val="75000"/>
                  </a:schemeClr>
                </a:solidFill>
              </a:rPr>
              <a:t>Type</a:t>
            </a:r>
            <a:r>
              <a:rPr lang="en-GB" altLang="zh-TW" dirty="0" smtClean="0"/>
              <a:t>:  </a:t>
            </a:r>
            <a:r>
              <a:rPr lang="en-GB" altLang="zh-TW" b="1" dirty="0" smtClean="0"/>
              <a:t>8-10 resistance exercises </a:t>
            </a:r>
            <a:r>
              <a:rPr lang="en-GB" altLang="zh-TW" dirty="0" smtClean="0"/>
              <a:t>working </a:t>
            </a:r>
            <a:r>
              <a:rPr lang="en-US" altLang="zh-TW" dirty="0" smtClean="0"/>
              <a:t>major muscle groups of the body</a:t>
            </a:r>
          </a:p>
          <a:p>
            <a:pPr>
              <a:defRPr/>
            </a:pPr>
            <a:r>
              <a:rPr lang="en-US" altLang="zh-TW" u="sng" dirty="0">
                <a:solidFill>
                  <a:schemeClr val="accent6">
                    <a:lumMod val="75000"/>
                  </a:schemeClr>
                </a:solidFill>
              </a:rPr>
              <a:t>Progression</a:t>
            </a:r>
            <a:r>
              <a:rPr lang="en-US" altLang="zh-TW" dirty="0" smtClean="0"/>
              <a:t>: </a:t>
            </a:r>
          </a:p>
          <a:p>
            <a:pPr lvl="1">
              <a:defRPr/>
            </a:pPr>
            <a:r>
              <a:rPr lang="en-US" altLang="zh-TW" dirty="0" smtClean="0"/>
              <a:t>Slow : </a:t>
            </a:r>
            <a:r>
              <a:rPr lang="en-US" altLang="zh-TW" dirty="0" smtClean="0">
                <a:solidFill>
                  <a:srgbClr val="FF0000"/>
                </a:solidFill>
              </a:rPr>
              <a:t>starts with lower intensity and higher rep in order to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en-US" altLang="zh-TW" dirty="0" smtClean="0">
                <a:solidFill>
                  <a:srgbClr val="FF0000"/>
                </a:solidFill>
              </a:rPr>
              <a:t>minimize the rise of BP</a:t>
            </a:r>
            <a:endParaRPr lang="en-GB" altLang="zh-TW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GB" altLang="zh-TW" smtClean="0"/>
              <a:t>Special Precautions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475"/>
            <a:ext cx="8435975" cy="403225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altLang="zh-TW" dirty="0" smtClean="0"/>
              <a:t>Adopt slow and constant movement speed</a:t>
            </a:r>
          </a:p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Avoid breath holding (</a:t>
            </a:r>
            <a:r>
              <a:rPr lang="en-US" altLang="zh-TW" dirty="0" err="1" smtClean="0">
                <a:solidFill>
                  <a:srgbClr val="FF0000"/>
                </a:solidFill>
              </a:rPr>
              <a:t>Valsava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</a:rPr>
              <a:t>Manuver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Intensive isometric exercise</a:t>
            </a:r>
            <a:r>
              <a:rPr lang="en-US" altLang="zh-TW" dirty="0" smtClean="0"/>
              <a:t> such as heavy weight lifting can have a marked </a:t>
            </a:r>
            <a:r>
              <a:rPr lang="en-US" altLang="zh-TW" dirty="0" err="1" smtClean="0"/>
              <a:t>pressor</a:t>
            </a:r>
            <a:r>
              <a:rPr lang="en-US" altLang="zh-TW" dirty="0" smtClean="0"/>
              <a:t> effect and should be </a:t>
            </a:r>
            <a:r>
              <a:rPr lang="en-US" altLang="zh-TW" dirty="0" smtClean="0">
                <a:solidFill>
                  <a:srgbClr val="FF0000"/>
                </a:solidFill>
              </a:rPr>
              <a:t>avoided</a:t>
            </a:r>
          </a:p>
          <a:p>
            <a:pPr>
              <a:defRPr/>
            </a:pPr>
            <a:r>
              <a:rPr lang="en-US" altLang="zh-TW" dirty="0" smtClean="0"/>
              <a:t>Heavy physical exercise should be discouraged or postponed in poorly controlled HT</a:t>
            </a:r>
          </a:p>
          <a:p>
            <a:pPr lvl="1">
              <a:defRPr/>
            </a:pPr>
            <a:r>
              <a:rPr lang="en-US" altLang="zh-TW" dirty="0" smtClean="0"/>
              <a:t>No exercise training should be started at </a:t>
            </a:r>
            <a:r>
              <a:rPr lang="en-US" altLang="zh-TW" dirty="0" smtClean="0">
                <a:solidFill>
                  <a:srgbClr val="FF0000"/>
                </a:solidFill>
              </a:rPr>
              <a:t>SBP &gt; 200mmHg and/or DBP &gt; 110mmHg</a:t>
            </a:r>
          </a:p>
          <a:p>
            <a:pPr lvl="1">
              <a:defRPr/>
            </a:pPr>
            <a:r>
              <a:rPr lang="en-US" altLang="zh-TW" dirty="0" smtClean="0"/>
              <a:t>Best to maintain SBP at ≤220 mmHg and/or DBP</a:t>
            </a:r>
            <a:r>
              <a:rPr lang="en-GB" altLang="zh-TW" dirty="0" smtClean="0"/>
              <a:t> ≤105 mmHg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GB" altLang="zh-TW" smtClean="0"/>
              <a:t>Special Precautions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88778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dirty="0" smtClean="0"/>
              <a:t>β-blockers and diuretics may adversely affect thermoregulatory function and cause </a:t>
            </a:r>
            <a:r>
              <a:rPr lang="en-GB" altLang="zh-TW" dirty="0" smtClean="0"/>
              <a:t>hypoglycaemia</a:t>
            </a:r>
          </a:p>
          <a:p>
            <a:pPr lvl="1">
              <a:defRPr/>
            </a:pPr>
            <a:r>
              <a:rPr lang="en-GB" altLang="zh-TW" dirty="0" smtClean="0"/>
              <a:t>educate patients on s</a:t>
            </a:r>
            <a:r>
              <a:rPr lang="en-US" altLang="zh-TW" dirty="0" err="1" smtClean="0"/>
              <a:t>ign</a:t>
            </a:r>
            <a:r>
              <a:rPr lang="en-US" altLang="zh-TW" dirty="0" smtClean="0"/>
              <a:t> &amp; symptoms of heat intolerance and </a:t>
            </a:r>
            <a:r>
              <a:rPr lang="en-US" altLang="zh-TW" dirty="0" err="1" smtClean="0"/>
              <a:t>hypoglycaemia</a:t>
            </a:r>
            <a:r>
              <a:rPr lang="en-US" altLang="zh-TW" dirty="0" smtClean="0"/>
              <a:t>, and the corresponding precautions</a:t>
            </a:r>
          </a:p>
          <a:p>
            <a:pPr>
              <a:defRPr/>
            </a:pPr>
            <a:r>
              <a:rPr lang="en-US" altLang="zh-TW" dirty="0" smtClean="0"/>
              <a:t>Antihypertensive medications such as Calcium Channel Blocker, β-blockers and vasodilators may lead to sudden </a:t>
            </a:r>
            <a:r>
              <a:rPr lang="en-US" altLang="zh-TW" dirty="0" smtClean="0">
                <a:solidFill>
                  <a:srgbClr val="FF0000"/>
                </a:solidFill>
              </a:rPr>
              <a:t>reductions in post-exercise BP</a:t>
            </a:r>
            <a:r>
              <a:rPr lang="en-US" altLang="zh-TW" dirty="0" smtClean="0"/>
              <a:t>. </a:t>
            </a:r>
          </a:p>
          <a:p>
            <a:pPr lvl="1"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Extend and monitor both WARM-UP and COOL-DOWN period carefully</a:t>
            </a:r>
          </a:p>
          <a:p>
            <a:pPr lvl="1">
              <a:defRPr/>
            </a:pPr>
            <a:r>
              <a:rPr lang="en-US" altLang="zh-TW" dirty="0" smtClean="0"/>
              <a:t>Clinically, symptoms like SOB, premature-fatigue, are commonly seen in HT patients with inadequate warm up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GB" altLang="zh-TW" smtClean="0"/>
              <a:t>Special Precautions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700" dirty="0" smtClean="0"/>
              <a:t>β-blockers may reduce sub-maximal and maximal </a:t>
            </a:r>
            <a:r>
              <a:rPr lang="en-GB" altLang="zh-TW" sz="2700" dirty="0" smtClean="0"/>
              <a:t>exercise capacity</a:t>
            </a:r>
          </a:p>
          <a:p>
            <a:pPr lvl="1">
              <a:defRPr/>
            </a:pPr>
            <a:r>
              <a:rPr lang="en-GB" altLang="zh-TW" sz="2400" dirty="0" smtClean="0"/>
              <a:t>Using </a:t>
            </a:r>
            <a:r>
              <a:rPr lang="en-US" altLang="zh-TW" sz="2400" dirty="0" smtClean="0"/>
              <a:t>perceived exertion to monitor exercise intensity</a:t>
            </a:r>
          </a:p>
          <a:p>
            <a:pPr>
              <a:defRPr/>
            </a:pPr>
            <a:r>
              <a:rPr lang="en-US" altLang="zh-TW" sz="2700" dirty="0" smtClean="0"/>
              <a:t>Patients should be informed about cardiac </a:t>
            </a:r>
            <a:r>
              <a:rPr lang="en-US" altLang="zh-TW" sz="2700" dirty="0" err="1" smtClean="0"/>
              <a:t>prodromal</a:t>
            </a:r>
            <a:r>
              <a:rPr lang="en-US" altLang="zh-TW" sz="2700" dirty="0" smtClean="0"/>
              <a:t> symptoms:</a:t>
            </a:r>
          </a:p>
          <a:p>
            <a:pPr lvl="1">
              <a:defRPr/>
            </a:pPr>
            <a:r>
              <a:rPr lang="en-US" altLang="zh-TW" sz="2400" dirty="0" smtClean="0"/>
              <a:t>shortness of breath, dizziness, chest discomfort or palpitation</a:t>
            </a:r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ctrTitle"/>
          </p:nvPr>
        </p:nvSpPr>
        <p:spPr>
          <a:xfrm>
            <a:off x="684213" y="1844675"/>
            <a:ext cx="7772400" cy="936625"/>
          </a:xfrm>
        </p:spPr>
        <p:txBody>
          <a:bodyPr/>
          <a:lstStyle/>
          <a:p>
            <a:r>
              <a:rPr lang="en-US" altLang="zh-TW" smtClean="0">
                <a:solidFill>
                  <a:schemeClr val="tx2"/>
                </a:solidFill>
                <a:latin typeface="Impact" pitchFamily="34" charset="0"/>
              </a:rPr>
              <a:t>Self-Study</a:t>
            </a:r>
            <a:endParaRPr lang="zh-TW" altLang="en-US" smtClean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900363"/>
            <a:ext cx="9144000" cy="17526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Doctor’s Handbook: </a:t>
            </a:r>
            <a:b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Chapters 4 – 11, 13 for further reading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420938"/>
            <a:ext cx="3887787" cy="13684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zh-HK" sz="2400" b="1" dirty="0"/>
              <a:t>Hong Kong Reference Framework for </a:t>
            </a:r>
            <a:r>
              <a:rPr lang="en-US" altLang="zh-HK" sz="2400" b="1" u="sng" dirty="0" smtClean="0"/>
              <a:t>Hypertension</a:t>
            </a:r>
            <a:r>
              <a:rPr lang="en-US" altLang="zh-HK" sz="2400" b="1" dirty="0" smtClean="0"/>
              <a:t> </a:t>
            </a:r>
            <a:r>
              <a:rPr lang="en-US" altLang="zh-HK" sz="2400" b="1" dirty="0"/>
              <a:t>Care for Adults in Primary Care Settings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zh-HK" sz="2400" dirty="0"/>
              <a:t>http://www.pco.gov.hk/english/resource/professionals_hypertension_pdf.html</a:t>
            </a:r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395288" y="1412875"/>
            <a:ext cx="8569325" cy="936625"/>
          </a:xfrm>
        </p:spPr>
        <p:txBody>
          <a:bodyPr/>
          <a:lstStyle/>
          <a:p>
            <a:r>
              <a:rPr lang="en-GB" altLang="zh-TW" smtClean="0"/>
              <a:t>Further Reading</a:t>
            </a:r>
            <a:endParaRPr lang="zh-TW" alt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412875"/>
            <a:ext cx="3816350" cy="4783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Prescribing Exercise to </a:t>
            </a:r>
            <a:b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 Patients with Heart Disease</a:t>
            </a:r>
            <a:endParaRPr lang="zh-HK" alt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altLang="zh-HK" dirty="0" smtClean="0"/>
          </a:p>
          <a:p>
            <a:pPr>
              <a:defRPr/>
            </a:pP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Exercise-related Sudden Death in Patient with Cardiac Diseases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CHD accounts for most exercise-related sudden deaths among those aged 35 years or </a:t>
            </a:r>
            <a:r>
              <a:rPr lang="en-GB" altLang="zh-TW" dirty="0" smtClean="0"/>
              <a:t>above</a:t>
            </a:r>
          </a:p>
          <a:p>
            <a:pPr>
              <a:defRPr/>
            </a:pPr>
            <a:r>
              <a:rPr lang="en-US" altLang="zh-TW" dirty="0" smtClean="0"/>
              <a:t>A considerable number of fatal MIs were not due to significant </a:t>
            </a:r>
            <a:r>
              <a:rPr lang="en-US" altLang="zh-TW" dirty="0" err="1" smtClean="0"/>
              <a:t>stenosis</a:t>
            </a:r>
            <a:r>
              <a:rPr lang="en-US" altLang="zh-TW" dirty="0" smtClean="0"/>
              <a:t> of the coronary arteries but rupture of unstable coronary atherosclerotic plaque possibly during exercise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Long Term Effects of Exercise- IHD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dirty="0" smtClean="0"/>
              <a:t>Exercise can improve health outcomes in patients with stable IHD:</a:t>
            </a:r>
          </a:p>
          <a:p>
            <a:pPr lvl="1">
              <a:defRPr/>
            </a:pPr>
            <a:r>
              <a:rPr lang="en-GB" altLang="zh-TW" dirty="0" smtClean="0"/>
              <a:t>Slower disease progression</a:t>
            </a:r>
          </a:p>
          <a:p>
            <a:pPr lvl="1">
              <a:defRPr/>
            </a:pPr>
            <a:r>
              <a:rPr lang="en-US" altLang="zh-TW" dirty="0" smtClean="0"/>
              <a:t>Significantly fewer </a:t>
            </a:r>
            <a:r>
              <a:rPr lang="en-US" altLang="zh-TW" dirty="0" err="1" smtClean="0"/>
              <a:t>ischaemic</a:t>
            </a:r>
            <a:r>
              <a:rPr lang="en-US" altLang="zh-TW" dirty="0" smtClean="0"/>
              <a:t> events</a:t>
            </a:r>
          </a:p>
          <a:p>
            <a:pPr lvl="1">
              <a:defRPr/>
            </a:pPr>
            <a:r>
              <a:rPr lang="en-GB" altLang="zh-TW" dirty="0" smtClean="0"/>
              <a:t>Reduce concomitant atherosclerotic risk factors such as hypertension, hyperlipidaemia, hyperglycaemia, obesity and tobacco use</a:t>
            </a:r>
          </a:p>
          <a:p>
            <a:pPr>
              <a:defRPr/>
            </a:pPr>
            <a:r>
              <a:rPr lang="en-GB" altLang="zh-TW" dirty="0" smtClean="0"/>
              <a:t>Exercise-only cardiac rehabilitation </a:t>
            </a:r>
            <a:r>
              <a:rPr lang="en-US" altLang="zh-TW" dirty="0" smtClean="0"/>
              <a:t>reduce total cardiac mortality and all-cause mortality by 31% and 27% respectively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Long Term Effects of Exercise- CHF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altLang="zh-TW" dirty="0" smtClean="0"/>
              <a:t>Improved physical capacity (an increase of 10 to 30% of the maximum physical capacity) </a:t>
            </a:r>
          </a:p>
          <a:p>
            <a:pPr>
              <a:defRPr/>
            </a:pPr>
            <a:r>
              <a:rPr lang="en-US" altLang="zh-TW" dirty="0" smtClean="0"/>
              <a:t>Improved quality of life</a:t>
            </a:r>
          </a:p>
          <a:p>
            <a:pPr>
              <a:defRPr/>
            </a:pPr>
            <a:r>
              <a:rPr lang="en-US" altLang="zh-TW" dirty="0" smtClean="0"/>
              <a:t>Improved endothelial function</a:t>
            </a:r>
          </a:p>
          <a:p>
            <a:pPr>
              <a:defRPr/>
            </a:pPr>
            <a:r>
              <a:rPr lang="en-US" altLang="zh-TW" dirty="0" smtClean="0"/>
              <a:t>Reduced serum catecholamine levels</a:t>
            </a:r>
          </a:p>
          <a:p>
            <a:pPr>
              <a:defRPr/>
            </a:pPr>
            <a:r>
              <a:rPr lang="en-US" altLang="zh-TW" dirty="0" smtClean="0"/>
              <a:t>Reduced morbidity and hospital re-admission rates</a:t>
            </a:r>
          </a:p>
          <a:p>
            <a:pPr>
              <a:defRPr/>
            </a:pPr>
            <a:r>
              <a:rPr lang="en-US" altLang="zh-TW" dirty="0" smtClean="0"/>
              <a:t>Possible reduction of all-cause mortality </a:t>
            </a:r>
          </a:p>
          <a:p>
            <a:pPr>
              <a:defRPr/>
            </a:pPr>
            <a:r>
              <a:rPr lang="en-US" altLang="zh-TW" dirty="0" smtClean="0"/>
              <a:t>Possible improvement of resting cardiac function</a:t>
            </a:r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GB" altLang="zh-TW" smtClean="0"/>
              <a:t>Pre-participation Evaluation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dirty="0" smtClean="0"/>
              <a:t>All patients with heart disease should have their </a:t>
            </a:r>
            <a:r>
              <a:rPr lang="en-US" altLang="zh-TW" dirty="0" smtClean="0">
                <a:solidFill>
                  <a:srgbClr val="FF0000"/>
                </a:solidFill>
              </a:rPr>
              <a:t>clinical status carefully reviewed by relevant specialists before heading for an exercise programme</a:t>
            </a:r>
          </a:p>
          <a:p>
            <a:pPr>
              <a:defRPr/>
            </a:pPr>
            <a:r>
              <a:rPr lang="en-US" altLang="zh-TW" dirty="0"/>
              <a:t>A physical </a:t>
            </a:r>
            <a:r>
              <a:rPr lang="en-US" altLang="zh-TW" dirty="0">
                <a:solidFill>
                  <a:srgbClr val="FF0000"/>
                </a:solidFill>
              </a:rPr>
              <a:t>exercise testing is often necessary </a:t>
            </a:r>
            <a:r>
              <a:rPr lang="en-US" altLang="zh-TW" dirty="0"/>
              <a:t>to identify any potentially dangerous electrocardiographic abnormalities and to stratify risks in patients with heart disease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GB" altLang="zh-TW" smtClean="0"/>
              <a:t>Pre-participation Evaluation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400" dirty="0" smtClean="0"/>
              <a:t>Possible Investigations: </a:t>
            </a:r>
          </a:p>
          <a:p>
            <a:pPr lvl="1">
              <a:defRPr/>
            </a:pPr>
            <a:r>
              <a:rPr lang="en-US" altLang="zh-TW" sz="2000" dirty="0" smtClean="0"/>
              <a:t>Resting ECG, </a:t>
            </a:r>
            <a:r>
              <a:rPr lang="en-US" altLang="zh-TW" sz="2000" dirty="0" err="1" smtClean="0"/>
              <a:t>Holter</a:t>
            </a:r>
            <a:r>
              <a:rPr lang="en-US" altLang="zh-TW" sz="2000" dirty="0" smtClean="0"/>
              <a:t> ECG monitoring, Echo, Physical exercise test (using treadmill or bicycle), Physical or pharmacological stress test with single PECT, Maximal physical or pharmacological stress with Echo or MRI, or Coronary angiography</a:t>
            </a:r>
            <a:endParaRPr lang="en-GB" altLang="zh-TW" sz="2000" dirty="0" smtClean="0"/>
          </a:p>
          <a:p>
            <a:pPr>
              <a:defRPr/>
            </a:pPr>
            <a:r>
              <a:rPr lang="en-US" altLang="zh-TW" sz="2400" dirty="0" smtClean="0"/>
              <a:t>Aims to find out:</a:t>
            </a:r>
          </a:p>
          <a:p>
            <a:pPr lvl="1">
              <a:defRPr/>
            </a:pPr>
            <a:r>
              <a:rPr lang="en-US" altLang="zh-TW" sz="2000" dirty="0" smtClean="0"/>
              <a:t>Ischaemia, arrhythmias, structural abnormalities e.g. cardiac h</a:t>
            </a:r>
            <a:r>
              <a:rPr lang="en-GB" altLang="zh-TW" sz="2000" dirty="0" err="1" smtClean="0"/>
              <a:t>ypertrophy</a:t>
            </a:r>
            <a:r>
              <a:rPr lang="en-US" altLang="zh-TW" sz="2000" dirty="0" smtClean="0"/>
              <a:t>,  </a:t>
            </a:r>
            <a:r>
              <a:rPr lang="en-GB" altLang="zh-TW" sz="2000" dirty="0" smtClean="0"/>
              <a:t>regional wall motion abnormalities, </a:t>
            </a:r>
            <a:r>
              <a:rPr lang="en-US" altLang="zh-TW" sz="2000" dirty="0" smtClean="0"/>
              <a:t>ventricular dysfunction, perfusion defects, coronary flow disturbances or abnormal </a:t>
            </a:r>
            <a:r>
              <a:rPr lang="en-GB" altLang="zh-TW" sz="2000" dirty="0" smtClean="0"/>
              <a:t>coronary anatomy</a:t>
            </a:r>
            <a:r>
              <a:rPr lang="en-US" altLang="zh-TW" sz="2000" dirty="0" smtClean="0"/>
              <a:t> </a:t>
            </a:r>
            <a:endParaRPr lang="en-GB" altLang="zh-TW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zh-TW" dirty="0" smtClean="0"/>
              <a:t>Recommendations for Exercise Prescription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sz="2400" dirty="0" smtClean="0"/>
              <a:t>Exercise prescribed according to FITT principle</a:t>
            </a:r>
          </a:p>
          <a:p>
            <a:pPr>
              <a:defRPr/>
            </a:pPr>
            <a:r>
              <a:rPr lang="en-US" altLang="zh-TW" sz="2400" dirty="0" smtClean="0"/>
              <a:t>FITT of the Exercise prescribed should be </a:t>
            </a:r>
            <a:r>
              <a:rPr lang="en-US" altLang="zh-TW" sz="2400" dirty="0" smtClean="0">
                <a:solidFill>
                  <a:srgbClr val="FF0000"/>
                </a:solidFill>
              </a:rPr>
              <a:t>tailored</a:t>
            </a:r>
            <a:r>
              <a:rPr lang="en-US" altLang="zh-TW" sz="2400" dirty="0" smtClean="0"/>
              <a:t> to each individual in accordance with </a:t>
            </a:r>
          </a:p>
          <a:p>
            <a:pPr lvl="1">
              <a:defRPr/>
            </a:pPr>
            <a:r>
              <a:rPr lang="en-US" altLang="zh-TW" sz="2400" dirty="0" smtClean="0"/>
              <a:t>Underlying pathology of the heart disease </a:t>
            </a:r>
          </a:p>
          <a:p>
            <a:pPr lvl="1">
              <a:defRPr/>
            </a:pPr>
            <a:r>
              <a:rPr lang="en-US" altLang="zh-TW" sz="2400" dirty="0" smtClean="0"/>
              <a:t>their physical condition</a:t>
            </a:r>
          </a:p>
          <a:p>
            <a:pPr lvl="1">
              <a:defRPr/>
            </a:pPr>
            <a:r>
              <a:rPr lang="en-US" altLang="zh-TW" sz="2400" dirty="0" smtClean="0"/>
              <a:t>aerobic/anaerobic fitness AND</a:t>
            </a:r>
          </a:p>
          <a:p>
            <a:pPr lvl="1">
              <a:defRPr/>
            </a:pPr>
            <a:r>
              <a:rPr lang="en-US" altLang="zh-TW" sz="2400" dirty="0" smtClean="0"/>
              <a:t>local muscular </a:t>
            </a:r>
            <a:r>
              <a:rPr lang="en-GB" altLang="zh-TW" sz="2400" dirty="0" smtClean="0"/>
              <a:t>condition</a:t>
            </a:r>
          </a:p>
          <a:p>
            <a:pPr>
              <a:defRPr/>
            </a:pPr>
            <a:r>
              <a:rPr lang="en-US" altLang="zh-TW" sz="2400" dirty="0" smtClean="0"/>
              <a:t>PA should be linked to </a:t>
            </a:r>
            <a:r>
              <a:rPr lang="en-US" altLang="zh-TW" sz="2400" dirty="0" smtClean="0">
                <a:solidFill>
                  <a:srgbClr val="FF0000"/>
                </a:solidFill>
              </a:rPr>
              <a:t>other lifestyle modifications </a:t>
            </a:r>
            <a:r>
              <a:rPr lang="en-US" altLang="zh-TW" sz="2400" dirty="0" smtClean="0"/>
              <a:t>to </a:t>
            </a:r>
            <a:r>
              <a:rPr lang="en-US" altLang="zh-TW" sz="2400" dirty="0" err="1" smtClean="0"/>
              <a:t>minimise</a:t>
            </a:r>
            <a:r>
              <a:rPr lang="en-US" altLang="zh-TW" sz="2400" dirty="0" smtClean="0"/>
              <a:t> cardiac risk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z="3600" smtClean="0"/>
              <a:t>Good Practices for Cardiac Patients Undertaking Physical Activity</a:t>
            </a:r>
            <a:endParaRPr lang="zh-TW" alt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959225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defRPr/>
            </a:pPr>
            <a:r>
              <a:rPr lang="en-US" altLang="zh-TW" sz="2300" dirty="0" smtClean="0"/>
              <a:t>No exercise should be started in </a:t>
            </a:r>
            <a:r>
              <a:rPr lang="en-US" altLang="zh-TW" sz="2300" dirty="0" smtClean="0">
                <a:solidFill>
                  <a:srgbClr val="FF0000"/>
                </a:solidFill>
              </a:rPr>
              <a:t>unstable cardiac patients </a:t>
            </a:r>
            <a:r>
              <a:rPr lang="en-US" altLang="zh-TW" sz="2300" dirty="0" smtClean="0"/>
              <a:t>e.g. cardiac </a:t>
            </a:r>
            <a:r>
              <a:rPr lang="en-US" altLang="zh-TW" sz="2300" dirty="0" err="1" smtClean="0"/>
              <a:t>tamponade</a:t>
            </a:r>
            <a:r>
              <a:rPr lang="en-US" altLang="zh-TW" sz="2300" dirty="0" smtClean="0"/>
              <a:t>, acute pulmonary edema, etc</a:t>
            </a:r>
          </a:p>
          <a:p>
            <a:pPr>
              <a:lnSpc>
                <a:spcPts val="2500"/>
              </a:lnSpc>
              <a:defRPr/>
            </a:pPr>
            <a:r>
              <a:rPr lang="en-US" altLang="zh-TW" sz="2300" dirty="0" smtClean="0"/>
              <a:t>No exercise in case of </a:t>
            </a:r>
            <a:r>
              <a:rPr lang="en-US" altLang="zh-TW" sz="2300" dirty="0" smtClean="0">
                <a:solidFill>
                  <a:srgbClr val="FF0000"/>
                </a:solidFill>
              </a:rPr>
              <a:t>unusual asthenia, fever or viral syndrome</a:t>
            </a:r>
          </a:p>
          <a:p>
            <a:pPr>
              <a:lnSpc>
                <a:spcPts val="2500"/>
              </a:lnSpc>
              <a:defRPr/>
            </a:pPr>
            <a:r>
              <a:rPr lang="en-GB" altLang="zh-TW" sz="2300" dirty="0" smtClean="0"/>
              <a:t>Adapt the </a:t>
            </a:r>
            <a:r>
              <a:rPr lang="en-US" altLang="zh-TW" sz="2300" dirty="0" smtClean="0"/>
              <a:t>intensity of PA to the environmental conditions, temperature, humidity </a:t>
            </a:r>
            <a:r>
              <a:rPr lang="en-GB" altLang="zh-TW" sz="2300" dirty="0" smtClean="0"/>
              <a:t>and altitude</a:t>
            </a:r>
            <a:endParaRPr lang="en-US" altLang="zh-TW" sz="2300" dirty="0" smtClean="0"/>
          </a:p>
          <a:p>
            <a:pPr>
              <a:lnSpc>
                <a:spcPts val="2500"/>
              </a:lnSpc>
              <a:defRPr/>
            </a:pPr>
            <a:r>
              <a:rPr lang="en-US" altLang="zh-TW" sz="2300" dirty="0" smtClean="0"/>
              <a:t>Include three periods in each physical activity session: warm-up, training and cool-down</a:t>
            </a:r>
          </a:p>
          <a:p>
            <a:pPr lvl="1">
              <a:lnSpc>
                <a:spcPts val="2500"/>
              </a:lnSpc>
              <a:defRPr/>
            </a:pPr>
            <a:r>
              <a:rPr lang="en-US" altLang="zh-TW" sz="2000" dirty="0" smtClean="0"/>
              <a:t>Proper warm-up and cool-down phases may have an anti-</a:t>
            </a:r>
            <a:r>
              <a:rPr lang="en-US" altLang="zh-TW" sz="2000" dirty="0" err="1" smtClean="0"/>
              <a:t>anginal</a:t>
            </a:r>
            <a:r>
              <a:rPr lang="en-US" altLang="zh-TW" sz="2000" dirty="0" smtClean="0"/>
              <a:t> and possibly </a:t>
            </a:r>
            <a:r>
              <a:rPr lang="en-US" altLang="zh-TW" sz="2000" dirty="0" err="1" smtClean="0"/>
              <a:t>cardioprotective</a:t>
            </a:r>
            <a:r>
              <a:rPr lang="en-US" altLang="zh-TW" sz="2000" dirty="0" smtClean="0"/>
              <a:t> effect</a:t>
            </a:r>
          </a:p>
          <a:p>
            <a:pPr>
              <a:lnSpc>
                <a:spcPts val="2500"/>
              </a:lnSpc>
              <a:defRPr/>
            </a:pPr>
            <a:r>
              <a:rPr lang="en-US" altLang="zh-TW" sz="2300" dirty="0" smtClean="0"/>
              <a:t>Advise low-impact aerobic activity to </a:t>
            </a:r>
            <a:r>
              <a:rPr lang="en-US" altLang="zh-TW" sz="2300" dirty="0" err="1" smtClean="0"/>
              <a:t>minimise</a:t>
            </a:r>
            <a:r>
              <a:rPr lang="en-US" altLang="zh-TW" sz="2300" dirty="0" smtClean="0"/>
              <a:t> risk of musculoskeletal injury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z="3600" smtClean="0"/>
              <a:t>Good Practices for Cardiac Patients Undertaking Physical Activity</a:t>
            </a:r>
            <a:endParaRPr lang="zh-TW" alt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zh-TW" dirty="0" smtClean="0"/>
              <a:t>The level of supervision and monitoring during exercise depends on the result of risk stratification from patient assessments and clinical evaluations</a:t>
            </a:r>
          </a:p>
          <a:p>
            <a:pPr>
              <a:defRPr/>
            </a:pPr>
            <a:r>
              <a:rPr lang="en-US" altLang="zh-TW" dirty="0" smtClean="0"/>
              <a:t>Recommend </a:t>
            </a:r>
            <a:r>
              <a:rPr lang="en-US" altLang="zh-TW" dirty="0" smtClean="0">
                <a:solidFill>
                  <a:srgbClr val="FF0000"/>
                </a:solidFill>
              </a:rPr>
              <a:t>gradual increases </a:t>
            </a:r>
            <a:r>
              <a:rPr lang="en-US" altLang="zh-TW" dirty="0" smtClean="0"/>
              <a:t>in dosage of PA over time</a:t>
            </a:r>
          </a:p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Terminate exercise immediately if warning signs or symptoms occur</a:t>
            </a:r>
          </a:p>
          <a:p>
            <a:pPr>
              <a:defRPr/>
            </a:pPr>
            <a:r>
              <a:rPr lang="en-US" altLang="zh-TW" dirty="0" smtClean="0"/>
              <a:t>Avoid smoking at all times</a:t>
            </a:r>
          </a:p>
          <a:p>
            <a:pPr>
              <a:defRPr/>
            </a:pPr>
            <a:r>
              <a:rPr lang="en-US" altLang="zh-TW" dirty="0" smtClean="0"/>
              <a:t>Hot shower, which may result in an increased heart rate and arrhythmias, should be avoided during the 15 </a:t>
            </a:r>
            <a:r>
              <a:rPr lang="en-US" altLang="zh-TW" dirty="0" err="1" smtClean="0"/>
              <a:t>mins</a:t>
            </a:r>
            <a:r>
              <a:rPr lang="en-US" altLang="zh-TW" dirty="0" smtClean="0"/>
              <a:t> after PA</a:t>
            </a:r>
            <a:endParaRPr lang="zh-TW" altLang="en-US" dirty="0" smtClean="0"/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Prescribing Exercise to </a:t>
            </a:r>
            <a:b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 Patients with Diabetes Mellitus</a:t>
            </a:r>
            <a:endParaRPr lang="zh-HK" alt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altLang="zh-HK" dirty="0" smtClean="0"/>
          </a:p>
          <a:p>
            <a:pPr>
              <a:defRPr/>
            </a:pP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Special Precautions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96081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zh-TW" sz="2800" dirty="0" smtClean="0"/>
              <a:t>Patients with Ischemic Heart Disease</a:t>
            </a:r>
          </a:p>
          <a:p>
            <a:pPr lvl="1">
              <a:defRPr/>
            </a:pPr>
            <a:r>
              <a:rPr lang="en-US" altLang="zh-TW" sz="2400" dirty="0" smtClean="0"/>
              <a:t>PA </a:t>
            </a:r>
            <a:r>
              <a:rPr lang="en-US" altLang="zh-TW" sz="2400" dirty="0" smtClean="0">
                <a:solidFill>
                  <a:srgbClr val="FF0000"/>
                </a:solidFill>
              </a:rPr>
              <a:t>contraindicated</a:t>
            </a:r>
            <a:r>
              <a:rPr lang="en-US" altLang="zh-TW" sz="2400" dirty="0" smtClean="0"/>
              <a:t> for patients with </a:t>
            </a:r>
            <a:r>
              <a:rPr lang="en-US" altLang="zh-TW" sz="2400" dirty="0" smtClean="0">
                <a:solidFill>
                  <a:srgbClr val="FF0000"/>
                </a:solidFill>
              </a:rPr>
              <a:t>unstable angina</a:t>
            </a:r>
          </a:p>
          <a:p>
            <a:pPr lvl="1">
              <a:defRPr/>
            </a:pPr>
            <a:r>
              <a:rPr lang="en-US" altLang="zh-TW" sz="2400" dirty="0" smtClean="0"/>
              <a:t>Avoid competitive sports </a:t>
            </a:r>
          </a:p>
          <a:p>
            <a:pPr>
              <a:defRPr/>
            </a:pPr>
            <a:r>
              <a:rPr lang="en-US" altLang="zh-TW" sz="2800" dirty="0" smtClean="0"/>
              <a:t>Patients with Congestive Heart Failure</a:t>
            </a:r>
          </a:p>
          <a:p>
            <a:pPr lvl="1">
              <a:defRPr/>
            </a:pPr>
            <a:r>
              <a:rPr lang="en-US" altLang="zh-TW" sz="2400" dirty="0" smtClean="0"/>
              <a:t>PA </a:t>
            </a:r>
            <a:r>
              <a:rPr lang="en-US" altLang="zh-TW" sz="2400" dirty="0" smtClean="0">
                <a:solidFill>
                  <a:srgbClr val="FF0000"/>
                </a:solidFill>
              </a:rPr>
              <a:t>contraindicated in case of new onset AF and obstructive valvular </a:t>
            </a:r>
            <a:r>
              <a:rPr lang="en-US" altLang="zh-TW" sz="2400" dirty="0" smtClean="0"/>
              <a:t>heart disease</a:t>
            </a:r>
          </a:p>
          <a:p>
            <a:pPr lvl="1">
              <a:defRPr/>
            </a:pPr>
            <a:r>
              <a:rPr lang="en-US" altLang="zh-TW" sz="2400" dirty="0" smtClean="0"/>
              <a:t>Aquatic exercise is generally safe to CHF patients and could be used to improve exercise capacity</a:t>
            </a:r>
          </a:p>
          <a:p>
            <a:pPr lvl="1">
              <a:defRPr/>
            </a:pPr>
            <a:r>
              <a:rPr lang="en-US" altLang="zh-TW" sz="2400" dirty="0" smtClean="0"/>
              <a:t>But it may not be suitable for all CHF patients because head-up immersion and the hydrostatically-induced volume shift MAY result in ↑LV volume loading, with ↑of heart volume and pulmonary capillary wedge pressure</a:t>
            </a:r>
            <a:endParaRPr lang="en-US" altLang="zh-TW" sz="8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Special Precautions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686800" cy="37449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600" dirty="0" smtClean="0"/>
              <a:t>Patients with pacemakers</a:t>
            </a:r>
          </a:p>
          <a:p>
            <a:pPr lvl="1">
              <a:defRPr/>
            </a:pPr>
            <a:r>
              <a:rPr lang="en-US" altLang="zh-TW" sz="2400" dirty="0" smtClean="0"/>
              <a:t>Can participate only in exercise consistent with the limitation of the underlying heart disease</a:t>
            </a:r>
          </a:p>
          <a:p>
            <a:pPr lvl="1">
              <a:defRPr/>
            </a:pPr>
            <a:r>
              <a:rPr lang="en-US" altLang="zh-TW" sz="2400" dirty="0" smtClean="0"/>
              <a:t>Avoid Ex with risk of bodily impact/pronounced arm movements</a:t>
            </a:r>
          </a:p>
          <a:p>
            <a:pPr>
              <a:defRPr/>
            </a:pPr>
            <a:r>
              <a:rPr lang="en-US" altLang="zh-TW" sz="2600" dirty="0" smtClean="0"/>
              <a:t>Valvular heart disease patients</a:t>
            </a:r>
          </a:p>
          <a:p>
            <a:pPr lvl="1">
              <a:defRPr/>
            </a:pPr>
            <a:r>
              <a:rPr lang="en-US" altLang="zh-TW" sz="2400" dirty="0" smtClean="0"/>
              <a:t>Physical check-ups and exercise testing should be conducted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As a Responsible GP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zh-TW" dirty="0" smtClean="0"/>
              <a:t>Should advocate exercise by prescribing exercise after </a:t>
            </a:r>
            <a:r>
              <a:rPr lang="en-US" altLang="zh-TW" dirty="0" smtClean="0">
                <a:solidFill>
                  <a:srgbClr val="FF0000"/>
                </a:solidFill>
              </a:rPr>
              <a:t>investigation and thorough assessment  </a:t>
            </a:r>
            <a:r>
              <a:rPr lang="en-US" altLang="zh-TW" b="1" dirty="0" smtClean="0"/>
              <a:t>OR</a:t>
            </a:r>
            <a:r>
              <a:rPr lang="en-US" altLang="zh-TW" dirty="0" smtClean="0"/>
              <a:t> </a:t>
            </a:r>
          </a:p>
          <a:p>
            <a:pPr>
              <a:defRPr/>
            </a:pPr>
            <a:r>
              <a:rPr lang="en-US" altLang="zh-TW" dirty="0" smtClean="0"/>
              <a:t>Referring the patients to </a:t>
            </a:r>
            <a:r>
              <a:rPr lang="en-US" altLang="zh-TW" dirty="0" smtClean="0">
                <a:solidFill>
                  <a:srgbClr val="FF0000"/>
                </a:solidFill>
              </a:rPr>
              <a:t>specialist consultation </a:t>
            </a:r>
            <a:r>
              <a:rPr lang="en-US" altLang="zh-TW" dirty="0" smtClean="0"/>
              <a:t>or cardiac rehabilitation program</a:t>
            </a:r>
          </a:p>
          <a:p>
            <a:pPr>
              <a:defRPr/>
            </a:pPr>
            <a:r>
              <a:rPr lang="en-US" altLang="zh-TW" dirty="0" smtClean="0"/>
              <a:t>Teach patients with heart disease to </a:t>
            </a:r>
            <a:r>
              <a:rPr lang="en-US" altLang="zh-TW" dirty="0" smtClean="0">
                <a:solidFill>
                  <a:srgbClr val="FF0000"/>
                </a:solidFill>
              </a:rPr>
              <a:t>monitor their S/S for medical emergency</a:t>
            </a:r>
          </a:p>
          <a:p>
            <a:pPr>
              <a:defRPr/>
            </a:pPr>
            <a:r>
              <a:rPr lang="en-US" altLang="zh-TW" dirty="0" smtClean="0"/>
              <a:t>Know the </a:t>
            </a:r>
            <a:r>
              <a:rPr lang="en-US" altLang="zh-TW" dirty="0" smtClean="0">
                <a:solidFill>
                  <a:srgbClr val="FF0000"/>
                </a:solidFill>
              </a:rPr>
              <a:t>contraindications</a:t>
            </a:r>
            <a:r>
              <a:rPr lang="en-US" altLang="zh-TW" dirty="0" smtClean="0"/>
              <a:t> to exercise training e.g. unstable angina , </a:t>
            </a:r>
            <a:r>
              <a:rPr lang="en-US" altLang="zh-TW" dirty="0" err="1" smtClean="0"/>
              <a:t>decompensated</a:t>
            </a:r>
            <a:r>
              <a:rPr lang="en-US" altLang="zh-TW" dirty="0" smtClean="0"/>
              <a:t> HF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Prescribing Exercise to </a:t>
            </a:r>
            <a:b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 Overweight and Obese Patients</a:t>
            </a:r>
            <a:endParaRPr lang="zh-HK" alt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altLang="zh-HK" dirty="0" smtClean="0"/>
          </a:p>
          <a:p>
            <a:pPr>
              <a:defRPr/>
            </a:pP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Obese People’s Acute Response to Exercise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dirty="0" smtClean="0"/>
              <a:t>little impact on being overweight/obese</a:t>
            </a:r>
          </a:p>
          <a:p>
            <a:pPr>
              <a:defRPr/>
            </a:pPr>
            <a:r>
              <a:rPr lang="en-US" altLang="zh-TW" dirty="0" smtClean="0"/>
              <a:t>Exercise can have deleterious effects on the obese person who overdoes a single exercise routine</a:t>
            </a:r>
          </a:p>
          <a:p>
            <a:pPr lvl="1"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Excessive load </a:t>
            </a:r>
            <a:r>
              <a:rPr lang="en-US" altLang="zh-TW" dirty="0" smtClean="0"/>
              <a:t>on weight-bearing joints and spine</a:t>
            </a:r>
          </a:p>
          <a:p>
            <a:pPr lvl="1">
              <a:defRPr/>
            </a:pPr>
            <a:r>
              <a:rPr lang="en-US" altLang="zh-TW" dirty="0" smtClean="0"/>
              <a:t>Impaired </a:t>
            </a:r>
            <a:r>
              <a:rPr lang="en-US" altLang="zh-TW" dirty="0" smtClean="0">
                <a:solidFill>
                  <a:srgbClr val="FF0000"/>
                </a:solidFill>
              </a:rPr>
              <a:t>thermoregulatio</a:t>
            </a:r>
            <a:r>
              <a:rPr lang="en-US" altLang="zh-TW" dirty="0" smtClean="0"/>
              <a:t>n in hot environmental conditions</a:t>
            </a:r>
          </a:p>
          <a:p>
            <a:pPr lvl="1"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Mental distress </a:t>
            </a:r>
            <a:r>
              <a:rPr lang="en-US" altLang="zh-TW" dirty="0" smtClean="0"/>
              <a:t>and physical discomfort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Long Term Effects of Exercise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435975" cy="3744912"/>
          </a:xfrm>
        </p:spPr>
        <p:txBody>
          <a:bodyPr/>
          <a:lstStyle/>
          <a:p>
            <a:pPr>
              <a:defRPr/>
            </a:pPr>
            <a:r>
              <a:rPr lang="en-GB" altLang="zh-TW" dirty="0" smtClean="0"/>
              <a:t>PA </a:t>
            </a:r>
            <a:r>
              <a:rPr lang="en-US" altLang="zh-TW" sz="2400" dirty="0" smtClean="0"/>
              <a:t>(45mins</a:t>
            </a:r>
            <a:r>
              <a:rPr lang="en-US" altLang="zh-TW" sz="2400" dirty="0" smtClean="0">
                <a:solidFill>
                  <a:srgbClr val="00B050"/>
                </a:solidFill>
                <a:sym typeface="Symbol"/>
              </a:rPr>
              <a:t></a:t>
            </a:r>
            <a:r>
              <a:rPr lang="en-US" altLang="zh-TW" sz="2400" dirty="0" smtClean="0"/>
              <a:t>3 times/wk)</a:t>
            </a:r>
            <a:r>
              <a:rPr lang="en-US" altLang="zh-TW" dirty="0" smtClean="0"/>
              <a:t> + diet </a:t>
            </a:r>
            <a:r>
              <a:rPr lang="en-US" altLang="zh-TW" sz="2400" dirty="0" smtClean="0"/>
              <a:t>(600 kcal/deficit or low fat) </a:t>
            </a:r>
            <a:r>
              <a:rPr lang="en-US" altLang="zh-TW" dirty="0" smtClean="0"/>
              <a:t>results in an approximate weight ∆ of </a:t>
            </a:r>
            <a:r>
              <a:rPr lang="en-US" altLang="zh-TW" dirty="0" smtClean="0">
                <a:sym typeface="Wingdings"/>
              </a:rPr>
              <a:t> </a:t>
            </a:r>
            <a:r>
              <a:rPr lang="en-US" altLang="zh-TW" dirty="0" smtClean="0"/>
              <a:t>1.95 kg (range = </a:t>
            </a:r>
            <a:r>
              <a:rPr lang="en-US" altLang="zh-TW" dirty="0" smtClean="0">
                <a:sym typeface="Wingdings"/>
              </a:rPr>
              <a:t></a:t>
            </a:r>
            <a:r>
              <a:rPr lang="en-US" altLang="zh-TW" dirty="0" smtClean="0"/>
              <a:t>1.0-3.6kg) compared to diet alone at 12 months</a:t>
            </a:r>
          </a:p>
          <a:p>
            <a:pPr>
              <a:defRPr/>
            </a:pPr>
            <a:r>
              <a:rPr lang="en-US" altLang="zh-TW" dirty="0" smtClean="0"/>
              <a:t>Yet PA appeared to be less effective than diet as a sole weight loss intervention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Weight Management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zh-TW" dirty="0" smtClean="0"/>
              <a:t>Weight Management should be emphasized as a </a:t>
            </a:r>
            <a:r>
              <a:rPr lang="en-US" altLang="zh-TW" dirty="0" smtClean="0">
                <a:solidFill>
                  <a:srgbClr val="FF0000"/>
                </a:solidFill>
              </a:rPr>
              <a:t>long term goal</a:t>
            </a:r>
          </a:p>
          <a:p>
            <a:pPr lvl="1">
              <a:defRPr/>
            </a:pPr>
            <a:r>
              <a:rPr lang="en-US" altLang="zh-TW" dirty="0" smtClean="0"/>
              <a:t>need to produce a </a:t>
            </a:r>
            <a:r>
              <a:rPr lang="en-US" altLang="zh-TW" dirty="0" smtClean="0">
                <a:solidFill>
                  <a:srgbClr val="FF0000"/>
                </a:solidFill>
              </a:rPr>
              <a:t>negative energy balance by decreasing energy intake from diet and increasing energy expenditure from exercise</a:t>
            </a:r>
          </a:p>
          <a:p>
            <a:pPr lvl="1">
              <a:defRPr/>
            </a:pPr>
            <a:r>
              <a:rPr lang="en-US" altLang="zh-TW" dirty="0" smtClean="0"/>
              <a:t>target of weight reduction should be limited to ≤ 1 kg / wk (i.e. energy deficit of 7700kcal/wk)</a:t>
            </a:r>
          </a:p>
          <a:p>
            <a:pPr lvl="1">
              <a:defRPr/>
            </a:pPr>
            <a:r>
              <a:rPr lang="en-US" altLang="zh-TW" dirty="0" smtClean="0"/>
              <a:t>Dieting alone may lower metabolic rate which in long run may increase body weight</a:t>
            </a:r>
          </a:p>
          <a:p>
            <a:pPr lvl="1">
              <a:defRPr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 smtClean="0"/>
              <a:t>Recommendations for Prescribing </a:t>
            </a:r>
            <a:r>
              <a:rPr lang="en-US" altLang="zh-TW" sz="3600" dirty="0" smtClean="0">
                <a:solidFill>
                  <a:srgbClr val="FF0000"/>
                </a:solidFill>
              </a:rPr>
              <a:t>Aerobic Exercise</a:t>
            </a:r>
            <a:r>
              <a:rPr lang="en-US" altLang="zh-TW" sz="3600" dirty="0" smtClean="0"/>
              <a:t> to Overweight and Obese Patients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578850" cy="417671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5 days/wk </a:t>
            </a:r>
            <a:endParaRPr lang="en-GB" altLang="zh-TW" dirty="0" smtClean="0"/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Intensity</a:t>
            </a:r>
            <a:r>
              <a:rPr lang="en-US" altLang="zh-TW" dirty="0" smtClean="0"/>
              <a:t>: </a:t>
            </a:r>
            <a:r>
              <a:rPr lang="en-US" altLang="zh-TW" b="1" dirty="0" smtClean="0"/>
              <a:t>Moderate- to vigorous-intensity</a:t>
            </a:r>
            <a:endParaRPr lang="en-GB" altLang="zh-TW" dirty="0" smtClean="0"/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US" altLang="zh-TW" dirty="0" smtClean="0"/>
              <a:t>:</a:t>
            </a:r>
          </a:p>
          <a:p>
            <a:pPr lvl="1">
              <a:defRPr/>
            </a:pPr>
            <a:r>
              <a:rPr lang="en-US" altLang="zh-TW" b="1" dirty="0" smtClean="0"/>
              <a:t>45-60 min/day </a:t>
            </a:r>
            <a:r>
              <a:rPr lang="en-US" altLang="zh-TW" dirty="0" smtClean="0"/>
              <a:t>of moderate-intensity </a:t>
            </a:r>
            <a:r>
              <a:rPr lang="en-GB" altLang="zh-TW" dirty="0" smtClean="0"/>
              <a:t>aerobic activity</a:t>
            </a:r>
          </a:p>
          <a:p>
            <a:pPr lvl="1">
              <a:defRPr/>
            </a:pPr>
            <a:r>
              <a:rPr lang="en-US" altLang="zh-TW" dirty="0" smtClean="0"/>
              <a:t>To avoid regaining of weight: </a:t>
            </a:r>
            <a:r>
              <a:rPr lang="en-US" altLang="zh-TW" b="1" dirty="0" smtClean="0"/>
              <a:t>60-90 min/day </a:t>
            </a:r>
            <a:r>
              <a:rPr lang="en-US" altLang="zh-TW" dirty="0" smtClean="0"/>
              <a:t>of activity</a:t>
            </a:r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Type</a:t>
            </a:r>
            <a:r>
              <a:rPr lang="en-US" altLang="zh-TW" dirty="0" smtClean="0"/>
              <a:t>: </a:t>
            </a:r>
          </a:p>
          <a:p>
            <a:pPr lvl="1">
              <a:defRPr/>
            </a:pPr>
            <a:r>
              <a:rPr lang="en-US" altLang="zh-TW" dirty="0" smtClean="0"/>
              <a:t>Exercise requires little skill to perform is preferable</a:t>
            </a:r>
          </a:p>
          <a:p>
            <a:pPr lvl="1"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Aquatic and walking exercises </a:t>
            </a:r>
            <a:r>
              <a:rPr lang="en-US" altLang="zh-TW" dirty="0" smtClean="0"/>
              <a:t>are excellent choices</a:t>
            </a:r>
          </a:p>
          <a:p>
            <a:pPr>
              <a:defRPr/>
            </a:pPr>
            <a:r>
              <a:rPr lang="en-US" altLang="zh-TW" u="sng" dirty="0">
                <a:solidFill>
                  <a:schemeClr val="accent6">
                    <a:lumMod val="75000"/>
                  </a:schemeClr>
                </a:solidFill>
              </a:rPr>
              <a:t>Progression</a:t>
            </a:r>
            <a:r>
              <a:rPr lang="en-US" altLang="zh-TW" dirty="0"/>
              <a:t>: </a:t>
            </a:r>
            <a:r>
              <a:rPr lang="en-US" altLang="zh-TW" sz="2800" dirty="0"/>
              <a:t>starts with </a:t>
            </a:r>
            <a:r>
              <a:rPr lang="en-US" altLang="zh-TW" sz="2800" dirty="0">
                <a:solidFill>
                  <a:srgbClr val="FF0000"/>
                </a:solidFill>
              </a:rPr>
              <a:t>long duration </a:t>
            </a:r>
            <a:r>
              <a:rPr lang="en-US" altLang="zh-TW" sz="2800" dirty="0"/>
              <a:t>(with </a:t>
            </a:r>
            <a:r>
              <a:rPr lang="en-GB" altLang="zh-TW" sz="2800" dirty="0"/>
              <a:t>intermittent resting)</a:t>
            </a:r>
            <a:r>
              <a:rPr lang="en-US" altLang="zh-TW" sz="2800" dirty="0"/>
              <a:t> and </a:t>
            </a:r>
            <a:r>
              <a:rPr lang="en-US" altLang="zh-TW" sz="2800" dirty="0">
                <a:solidFill>
                  <a:srgbClr val="FF0000"/>
                </a:solidFill>
              </a:rPr>
              <a:t>lower intensity </a:t>
            </a:r>
            <a:r>
              <a:rPr lang="en-US" altLang="zh-TW" sz="2800" dirty="0"/>
              <a:t>exercise</a:t>
            </a:r>
          </a:p>
          <a:p>
            <a:pPr>
              <a:defRPr/>
            </a:pPr>
            <a:endParaRPr lang="en-US" altLang="zh-TW" dirty="0" smtClean="0"/>
          </a:p>
          <a:p>
            <a:pPr lvl="1">
              <a:buFont typeface="Arial" charset="0"/>
              <a:buNone/>
              <a:defRPr/>
            </a:pPr>
            <a:endParaRPr lang="en-US" altLang="zh-TW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zh-TW" dirty="0" smtClean="0"/>
              <a:t>Special Considerations on Ex Prescription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dirty="0" smtClean="0"/>
              <a:t>Presence of other comorbidities (e.g. </a:t>
            </a:r>
            <a:r>
              <a:rPr lang="en-GB" altLang="zh-TW" dirty="0" smtClean="0"/>
              <a:t>dyslipidaemia, HT, DM, etc.) may increase </a:t>
            </a:r>
            <a:r>
              <a:rPr lang="en-US" altLang="zh-TW" dirty="0" smtClean="0"/>
              <a:t>risk stratification</a:t>
            </a:r>
          </a:p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Aerobic exercise as major </a:t>
            </a:r>
            <a:r>
              <a:rPr lang="en-US" altLang="zh-TW" dirty="0" smtClean="0"/>
              <a:t>supplemented with resistance exercise (as minor)</a:t>
            </a:r>
          </a:p>
          <a:p>
            <a:pPr>
              <a:defRPr/>
            </a:pPr>
            <a:r>
              <a:rPr lang="en-US" altLang="zh-TW" dirty="0" smtClean="0"/>
              <a:t>Prescription of higher PA targets (i.e.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>
                <a:latin typeface="Times New Roman"/>
                <a:cs typeface="Times New Roman"/>
              </a:rPr>
              <a:t> </a:t>
            </a:r>
            <a:r>
              <a:rPr lang="en-US" altLang="zh-TW" dirty="0" smtClean="0"/>
              <a:t>300 </a:t>
            </a:r>
            <a:r>
              <a:rPr lang="en-US" altLang="zh-TW" dirty="0" err="1" smtClean="0"/>
              <a:t>mins</a:t>
            </a:r>
            <a:r>
              <a:rPr lang="en-US" altLang="zh-TW" dirty="0" smtClean="0"/>
              <a:t> per week of moderate-intensity PA) only resulted in significantly greater weight loss when :</a:t>
            </a:r>
          </a:p>
          <a:p>
            <a:pPr lvl="1">
              <a:defRPr/>
            </a:pPr>
            <a:r>
              <a:rPr lang="en-US" altLang="zh-TW" dirty="0" smtClean="0"/>
              <a:t>inclusion of family members in </a:t>
            </a:r>
            <a:r>
              <a:rPr lang="en-US" altLang="zh-TW" dirty="0" err="1" smtClean="0"/>
              <a:t>programme</a:t>
            </a:r>
            <a:r>
              <a:rPr lang="en-US" altLang="zh-TW" dirty="0" smtClean="0"/>
              <a:t> </a:t>
            </a:r>
          </a:p>
          <a:p>
            <a:pPr lvl="1">
              <a:defRPr/>
            </a:pPr>
            <a:r>
              <a:rPr lang="en-US" altLang="zh-TW" dirty="0" smtClean="0"/>
              <a:t>small group meetings with exercise coaches OR</a:t>
            </a:r>
          </a:p>
          <a:p>
            <a:pPr lvl="1">
              <a:defRPr/>
            </a:pPr>
            <a:r>
              <a:rPr lang="en-US" altLang="zh-TW" dirty="0" smtClean="0"/>
              <a:t>small monetary incentives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GB" altLang="zh-TW" smtClean="0"/>
              <a:t>Special Considerations on Ex Prescription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dirty="0" smtClean="0"/>
              <a:t>Vigorous exercise is probably not appropriate for the very obese (BMI &gt; approximately 35 kg/m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)</a:t>
            </a:r>
          </a:p>
          <a:p>
            <a:pPr>
              <a:defRPr/>
            </a:pPr>
            <a:r>
              <a:rPr lang="en-GB" altLang="zh-TW" dirty="0" smtClean="0"/>
              <a:t>Presence of musculoskeletal </a:t>
            </a:r>
            <a:r>
              <a:rPr lang="en-US" altLang="zh-TW" dirty="0" smtClean="0"/>
              <a:t>conditions and limitations of exercise capacity may </a:t>
            </a:r>
            <a:r>
              <a:rPr lang="en-US" altLang="zh-TW" dirty="0" smtClean="0">
                <a:solidFill>
                  <a:srgbClr val="FF0000"/>
                </a:solidFill>
              </a:rPr>
              <a:t>require modifications </a:t>
            </a:r>
            <a:r>
              <a:rPr lang="en-US" altLang="zh-TW" dirty="0" smtClean="0"/>
              <a:t>to </a:t>
            </a:r>
            <a:r>
              <a:rPr lang="en-GB" altLang="zh-TW" dirty="0" smtClean="0"/>
              <a:t>exercise</a:t>
            </a:r>
          </a:p>
          <a:p>
            <a:pPr>
              <a:defRPr/>
            </a:pPr>
            <a:r>
              <a:rPr lang="en-US" altLang="zh-TW" dirty="0" smtClean="0"/>
              <a:t>Weight-bearing PA may be difficult for some individuals with BMI &gt; approximately 35 kg/m</a:t>
            </a:r>
            <a:r>
              <a:rPr lang="en-US" altLang="zh-TW" baseline="30000" dirty="0" smtClean="0"/>
              <a:t>2</a:t>
            </a:r>
            <a:r>
              <a:rPr lang="en-US" altLang="zh-TW" dirty="0" smtClean="0"/>
              <a:t>, particularly for those with </a:t>
            </a:r>
            <a:r>
              <a:rPr lang="en-GB" altLang="zh-TW" dirty="0" smtClean="0"/>
              <a:t>joint problems</a:t>
            </a:r>
          </a:p>
          <a:p>
            <a:pPr lvl="1">
              <a:defRPr/>
            </a:pPr>
            <a:r>
              <a:rPr lang="en-GB" altLang="zh-TW" dirty="0" smtClean="0"/>
              <a:t>gradually increasing </a:t>
            </a:r>
            <a:r>
              <a:rPr lang="en-GB" altLang="zh-TW" dirty="0" smtClean="0">
                <a:solidFill>
                  <a:srgbClr val="FF0000"/>
                </a:solidFill>
              </a:rPr>
              <a:t>non-</a:t>
            </a:r>
            <a:r>
              <a:rPr lang="en-GB" altLang="zh-TW" dirty="0" err="1" smtClean="0">
                <a:solidFill>
                  <a:srgbClr val="FF0000"/>
                </a:solidFill>
              </a:rPr>
              <a:t>weightbearing</a:t>
            </a:r>
            <a:r>
              <a:rPr lang="en-GB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PA </a:t>
            </a:r>
            <a:r>
              <a:rPr lang="en-US" altLang="zh-TW" dirty="0" smtClean="0"/>
              <a:t>(e.g. cycling, swimming, water aerobics, etc.) </a:t>
            </a:r>
            <a:r>
              <a:rPr lang="en-US" altLang="zh-TW" dirty="0" smtClean="0">
                <a:solidFill>
                  <a:srgbClr val="FF0000"/>
                </a:solidFill>
              </a:rPr>
              <a:t>should be encouraged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GB" altLang="zh-TW" sz="2800" dirty="0" smtClean="0"/>
              <a:t>Blood glucose utilisation by </a:t>
            </a:r>
            <a:r>
              <a:rPr lang="en-US" altLang="zh-TW" sz="2800" dirty="0" smtClean="0"/>
              <a:t>muscles usually rises more than hepatic glucose production </a:t>
            </a:r>
            <a:br>
              <a:rPr lang="en-US" altLang="zh-TW" sz="2800" dirty="0" smtClean="0"/>
            </a:br>
            <a:r>
              <a:rPr lang="en-US" altLang="zh-TW" sz="2800" dirty="0" smtClean="0">
                <a:sym typeface="Wingdings" pitchFamily="2" charset="2"/>
              </a:rPr>
              <a:t> </a:t>
            </a:r>
            <a:r>
              <a:rPr lang="en-GB" altLang="zh-TW" sz="2800" dirty="0" smtClean="0"/>
              <a:t>blood glucose levels tend to decline</a:t>
            </a:r>
            <a:br>
              <a:rPr lang="en-GB" altLang="zh-TW" sz="2800" dirty="0" smtClean="0"/>
            </a:br>
            <a:r>
              <a:rPr lang="en-US" altLang="zh-TW" sz="2800" dirty="0" smtClean="0">
                <a:sym typeface="Wingdings" pitchFamily="2" charset="2"/>
              </a:rPr>
              <a:t></a:t>
            </a:r>
            <a:r>
              <a:rPr lang="en-US" altLang="zh-TW" sz="2800" dirty="0" smtClean="0"/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risk of exercise-induced hypoglycemia</a:t>
            </a:r>
            <a:r>
              <a:rPr lang="en-US" altLang="zh-TW" sz="2800" dirty="0" smtClean="0"/>
              <a:t> for those taking insulin and/or insulin secretagogues if medication dose or carbohydrate consumption not altered</a:t>
            </a:r>
            <a:br>
              <a:rPr lang="en-US" altLang="zh-TW" sz="2800" dirty="0" smtClean="0"/>
            </a:br>
            <a:endParaRPr lang="en-US" altLang="zh-TW" sz="2800" dirty="0" smtClean="0"/>
          </a:p>
          <a:p>
            <a:pPr>
              <a:buFont typeface="Arial" charset="0"/>
              <a:buNone/>
              <a:defRPr/>
            </a:pPr>
            <a:r>
              <a:rPr lang="en-US" altLang="zh-TW" sz="2800" i="1" dirty="0" smtClean="0"/>
              <a:t>* On the other hand, hypoglycemia rare in DM patients not treated with insulin or insulin secretagogues </a:t>
            </a:r>
          </a:p>
          <a:p>
            <a:pPr>
              <a:defRPr/>
            </a:pPr>
            <a:endParaRPr lang="zh-TW" alt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DM Patients’ Acute Response to Exercise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GB" altLang="zh-TW" smtClean="0"/>
              <a:t>Special Considerations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002588" cy="3744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800" dirty="0" smtClean="0"/>
              <a:t>Modify lifestyles with the use of </a:t>
            </a:r>
            <a:r>
              <a:rPr lang="en-US" altLang="zh-TW" sz="2800" dirty="0" smtClean="0">
                <a:solidFill>
                  <a:srgbClr val="FF0000"/>
                </a:solidFill>
              </a:rPr>
              <a:t>behavioral modifications skills</a:t>
            </a:r>
            <a:endParaRPr lang="zh-TW" altLang="en-US" sz="28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zh-TW" sz="2700" dirty="0" smtClean="0">
                <a:solidFill>
                  <a:srgbClr val="FF0000"/>
                </a:solidFill>
              </a:rPr>
              <a:t>Lifestyle PA </a:t>
            </a:r>
            <a:r>
              <a:rPr lang="en-US" altLang="zh-TW" sz="2700" dirty="0" smtClean="0"/>
              <a:t>is recommended, e.g. </a:t>
            </a:r>
            <a:r>
              <a:rPr lang="en-US" altLang="zh-TW" sz="2800" dirty="0" smtClean="0"/>
              <a:t>E.g. playing with children, mopping the floor, climbing up stairs at train stations, etc.</a:t>
            </a:r>
            <a:endParaRPr lang="en-US" altLang="zh-TW" sz="2700" dirty="0" smtClean="0"/>
          </a:p>
          <a:p>
            <a:pPr>
              <a:defRPr/>
            </a:pPr>
            <a:endParaRPr lang="en-US" altLang="zh-TW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Prescribing Exercise to Patients with Osteoarthritis</a:t>
            </a:r>
            <a:endParaRPr lang="zh-HK" alt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altLang="zh-HK" dirty="0" smtClean="0"/>
          </a:p>
          <a:p>
            <a:pPr>
              <a:defRPr/>
            </a:pP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Acute Response to Exercise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GB" altLang="zh-TW" sz="2800" dirty="0" smtClean="0"/>
              <a:t>Some </a:t>
            </a:r>
            <a:r>
              <a:rPr lang="en-US" altLang="zh-TW" sz="2800" dirty="0" smtClean="0"/>
              <a:t>may experience an exacerbation of symptoms </a:t>
            </a:r>
          </a:p>
          <a:p>
            <a:pPr>
              <a:defRPr/>
            </a:pPr>
            <a:r>
              <a:rPr lang="en-US" altLang="zh-TW" sz="2800" dirty="0" smtClean="0"/>
              <a:t>The vast majority (including those severely affected) will neither develop adverse reaction to controlled exercise nor experience an increase in the severity </a:t>
            </a:r>
            <a:r>
              <a:rPr lang="en-GB" altLang="zh-TW" sz="2800" dirty="0" smtClean="0"/>
              <a:t>of arthritis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Long Term Benefits of Exercise</a:t>
            </a:r>
            <a:endParaRPr lang="zh-TW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altLang="zh-TW" dirty="0" smtClean="0"/>
              <a:t>Regular </a:t>
            </a:r>
            <a:r>
              <a:rPr lang="en-GB" altLang="zh-TW" dirty="0" smtClean="0">
                <a:solidFill>
                  <a:srgbClr val="FF0000"/>
                </a:solidFill>
              </a:rPr>
              <a:t>exercise is essential part </a:t>
            </a:r>
            <a:r>
              <a:rPr lang="en-GB" altLang="zh-TW" dirty="0" smtClean="0"/>
              <a:t>of the management of OA knee</a:t>
            </a:r>
          </a:p>
          <a:p>
            <a:pPr>
              <a:defRPr/>
            </a:pPr>
            <a:r>
              <a:rPr lang="en-GB" altLang="zh-TW" dirty="0" smtClean="0"/>
              <a:t>Aerobic Exercise is associated with:</a:t>
            </a:r>
          </a:p>
          <a:p>
            <a:pPr lvl="1">
              <a:defRPr/>
            </a:pPr>
            <a:r>
              <a:rPr lang="en-GB" altLang="zh-TW" dirty="0" smtClean="0"/>
              <a:t>Reduced pain &amp; </a:t>
            </a:r>
            <a:r>
              <a:rPr lang="en-US" altLang="zh-TW" dirty="0" smtClean="0"/>
              <a:t>medication intake</a:t>
            </a:r>
          </a:p>
          <a:p>
            <a:pPr lvl="1">
              <a:defRPr/>
            </a:pPr>
            <a:r>
              <a:rPr lang="en-US" altLang="zh-TW" dirty="0" smtClean="0"/>
              <a:t>Improved muscle strength</a:t>
            </a:r>
          </a:p>
          <a:p>
            <a:pPr lvl="1">
              <a:defRPr/>
            </a:pPr>
            <a:r>
              <a:rPr lang="en-US" altLang="zh-TW" dirty="0" smtClean="0"/>
              <a:t>Improved physical functioning &amp; reduced disability</a:t>
            </a:r>
          </a:p>
          <a:p>
            <a:pPr lvl="1">
              <a:defRPr/>
            </a:pPr>
            <a:r>
              <a:rPr lang="en-US" altLang="zh-TW" dirty="0" smtClean="0"/>
              <a:t>Improved stair climbing and walking distance</a:t>
            </a:r>
          </a:p>
          <a:p>
            <a:pPr lvl="1">
              <a:defRPr/>
            </a:pPr>
            <a:r>
              <a:rPr lang="en-US" altLang="zh-TW" dirty="0" smtClean="0"/>
              <a:t>Improved balance</a:t>
            </a:r>
          </a:p>
          <a:p>
            <a:pPr lvl="1">
              <a:defRPr/>
            </a:pPr>
            <a:r>
              <a:rPr lang="en-US" altLang="zh-TW" dirty="0" smtClean="0"/>
              <a:t>Improved self-efficacy and mental health</a:t>
            </a:r>
            <a:endParaRPr lang="en-GB" altLang="zh-TW" dirty="0" smtClean="0"/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500" dirty="0" smtClean="0"/>
              <a:t>General Recommendations for Prescribing Exercise to Patients with Osteoarthritis</a:t>
            </a:r>
            <a:endParaRPr lang="zh-TW" alt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9608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600" dirty="0" smtClean="0"/>
              <a:t>Could follow the recommendations for exercise participation for apparently healthy adults</a:t>
            </a:r>
          </a:p>
          <a:p>
            <a:pPr>
              <a:defRPr/>
            </a:pPr>
            <a:r>
              <a:rPr lang="en-US" altLang="zh-TW" sz="2600" dirty="0" smtClean="0">
                <a:solidFill>
                  <a:srgbClr val="FF0000"/>
                </a:solidFill>
              </a:rPr>
              <a:t>Adequate warm-up &amp; cool-down </a:t>
            </a:r>
            <a:r>
              <a:rPr lang="en-US" altLang="zh-TW" sz="2600" dirty="0" smtClean="0"/>
              <a:t>periods for minimizing </a:t>
            </a:r>
            <a:r>
              <a:rPr lang="en-GB" altLang="zh-TW" sz="2600" dirty="0" smtClean="0"/>
              <a:t>pain</a:t>
            </a:r>
          </a:p>
          <a:p>
            <a:pPr>
              <a:defRPr/>
            </a:pPr>
            <a:r>
              <a:rPr lang="en-US" altLang="zh-TW" sz="2600" dirty="0" smtClean="0">
                <a:solidFill>
                  <a:srgbClr val="FF0000"/>
                </a:solidFill>
              </a:rPr>
              <a:t>Progression in duration </a:t>
            </a:r>
            <a:r>
              <a:rPr lang="en-US" altLang="zh-TW" sz="2600" dirty="0" smtClean="0"/>
              <a:t>of activity should be </a:t>
            </a:r>
            <a:r>
              <a:rPr lang="en-US" altLang="zh-TW" sz="2600" dirty="0" err="1" smtClean="0"/>
              <a:t>emphasised</a:t>
            </a:r>
            <a:r>
              <a:rPr lang="en-US" altLang="zh-TW" sz="2600" dirty="0" smtClean="0"/>
              <a:t> over increased intensity</a:t>
            </a:r>
          </a:p>
          <a:p>
            <a:pPr>
              <a:defRPr/>
            </a:pPr>
            <a:r>
              <a:rPr lang="en-US" altLang="zh-TW" sz="2600" dirty="0" smtClean="0">
                <a:solidFill>
                  <a:srgbClr val="FF0000"/>
                </a:solidFill>
              </a:rPr>
              <a:t>Stretching exercise </a:t>
            </a:r>
            <a:r>
              <a:rPr lang="en-US" altLang="zh-TW" sz="2600" dirty="0" smtClean="0"/>
              <a:t>should be </a:t>
            </a:r>
            <a:r>
              <a:rPr lang="en-US" altLang="zh-TW" sz="2600" dirty="0" err="1" smtClean="0"/>
              <a:t>emphasised</a:t>
            </a:r>
            <a:r>
              <a:rPr lang="en-US" altLang="zh-TW" sz="2600" dirty="0" smtClean="0"/>
              <a:t> and performed at least daily</a:t>
            </a:r>
            <a:endParaRPr lang="en-GB" altLang="zh-TW" sz="2600" dirty="0" smtClean="0"/>
          </a:p>
          <a:p>
            <a:pPr>
              <a:defRPr/>
            </a:pPr>
            <a:endParaRPr lang="en-GB" altLang="zh-TW" sz="2400" dirty="0" smtClean="0"/>
          </a:p>
          <a:p>
            <a:pPr>
              <a:defRPr/>
            </a:pPr>
            <a:endParaRPr lang="en-US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 smtClean="0"/>
              <a:t>Recommendations for Prescribing </a:t>
            </a:r>
            <a:r>
              <a:rPr lang="en-US" altLang="zh-TW" sz="3600" dirty="0" smtClean="0">
                <a:solidFill>
                  <a:srgbClr val="FF0000"/>
                </a:solidFill>
              </a:rPr>
              <a:t>Aerobic Exercise</a:t>
            </a:r>
            <a:r>
              <a:rPr lang="en-US" altLang="zh-TW" sz="3600" dirty="0" smtClean="0"/>
              <a:t> to Patients with Osteoarthritis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</a:t>
            </a:r>
            <a:r>
              <a:rPr lang="en-GB" altLang="zh-TW" dirty="0" smtClean="0"/>
              <a:t>Perform aerobic PA </a:t>
            </a:r>
            <a:r>
              <a:rPr lang="en-US" altLang="zh-TW" b="1" dirty="0" smtClean="0"/>
              <a:t>3-5 days/wk</a:t>
            </a:r>
            <a:endParaRPr lang="en-GB" altLang="zh-TW" dirty="0" smtClean="0"/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Intensity</a:t>
            </a:r>
            <a:r>
              <a:rPr lang="en-US" altLang="zh-TW" dirty="0" smtClean="0"/>
              <a:t>: </a:t>
            </a:r>
          </a:p>
          <a:p>
            <a:pPr lvl="1">
              <a:defRPr/>
            </a:pPr>
            <a:r>
              <a:rPr lang="en-GB" altLang="zh-TW" dirty="0" smtClean="0"/>
              <a:t>A combination of </a:t>
            </a:r>
            <a:r>
              <a:rPr lang="en-GB" altLang="zh-TW" b="1" dirty="0" smtClean="0"/>
              <a:t>moderate and vigorous</a:t>
            </a:r>
            <a:r>
              <a:rPr lang="en-GB" altLang="zh-TW" dirty="0" smtClean="0"/>
              <a:t>-intensity aerobic exercise is recommended</a:t>
            </a:r>
          </a:p>
          <a:p>
            <a:pPr lvl="1"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Initial exercise should begin at lower levels </a:t>
            </a:r>
            <a:r>
              <a:rPr lang="en-US" altLang="zh-TW" dirty="0" smtClean="0"/>
              <a:t>of moderate intensity (e.g. about 40% HRR) for those who have been sedentary or limited by 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 smtClean="0"/>
              <a:t>Recommendations for Prescribing </a:t>
            </a:r>
            <a:r>
              <a:rPr lang="en-US" altLang="zh-TW" sz="3600" dirty="0" smtClean="0">
                <a:solidFill>
                  <a:srgbClr val="FF0000"/>
                </a:solidFill>
              </a:rPr>
              <a:t>Aerobic Exercise</a:t>
            </a:r>
            <a:r>
              <a:rPr lang="en-US" altLang="zh-TW" sz="3600" dirty="0" smtClean="0"/>
              <a:t> to Patients with Osteoarthritis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US" altLang="zh-TW" dirty="0" smtClean="0"/>
              <a:t>: </a:t>
            </a:r>
          </a:p>
          <a:p>
            <a:pPr lvl="1">
              <a:defRPr/>
            </a:pPr>
            <a:r>
              <a:rPr lang="en-US" altLang="zh-TW" dirty="0" smtClean="0"/>
              <a:t>Start engaging in </a:t>
            </a:r>
            <a:r>
              <a:rPr lang="en-US" altLang="zh-TW" dirty="0" smtClean="0">
                <a:solidFill>
                  <a:srgbClr val="FF0000"/>
                </a:solidFill>
              </a:rPr>
              <a:t>short bouts of 5-10 min </a:t>
            </a:r>
            <a:r>
              <a:rPr lang="en-US" altLang="zh-TW" dirty="0" smtClean="0"/>
              <a:t>to accumulate 20-30 min/day, with a goal of progressing to a total of 150 min/wk of moderate-intensity activity</a:t>
            </a:r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Type</a:t>
            </a:r>
            <a:r>
              <a:rPr lang="en-US" altLang="zh-TW" dirty="0" smtClean="0"/>
              <a:t>: </a:t>
            </a:r>
          </a:p>
          <a:p>
            <a:pPr lvl="1">
              <a:defRPr/>
            </a:pPr>
            <a:r>
              <a:rPr lang="en-US" altLang="zh-TW" dirty="0" smtClean="0"/>
              <a:t>Activities having </a:t>
            </a:r>
            <a:r>
              <a:rPr lang="en-US" altLang="zh-TW" dirty="0" smtClean="0">
                <a:solidFill>
                  <a:srgbClr val="FF0000"/>
                </a:solidFill>
              </a:rPr>
              <a:t>low joint stress </a:t>
            </a:r>
            <a:r>
              <a:rPr lang="en-US" altLang="zh-TW" dirty="0" smtClean="0"/>
              <a:t>are recommended</a:t>
            </a:r>
            <a:br>
              <a:rPr lang="en-US" altLang="zh-TW" dirty="0" smtClean="0"/>
            </a:br>
            <a:r>
              <a:rPr lang="en-US" altLang="zh-TW" dirty="0" smtClean="0"/>
              <a:t>e.g. walking, cycling or swimming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 smtClean="0"/>
              <a:t>Recommendations for Prescribing </a:t>
            </a:r>
            <a:r>
              <a:rPr lang="en-US" altLang="zh-TW" sz="3600" dirty="0" smtClean="0">
                <a:solidFill>
                  <a:srgbClr val="FF0000"/>
                </a:solidFill>
              </a:rPr>
              <a:t>Resistance Exercise </a:t>
            </a:r>
            <a:r>
              <a:rPr lang="en-US" altLang="zh-TW" sz="3600" dirty="0" smtClean="0"/>
              <a:t>to Patients with Osteoarthritis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88778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Perform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2 nonconsecutive days/wk</a:t>
            </a:r>
            <a:endParaRPr lang="en-GB" altLang="zh-TW" b="1" dirty="0" smtClean="0"/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Intensity</a:t>
            </a:r>
            <a:r>
              <a:rPr lang="en-US" altLang="zh-TW" dirty="0" smtClean="0"/>
              <a:t>: </a:t>
            </a:r>
          </a:p>
          <a:p>
            <a:pPr lvl="1">
              <a:defRPr/>
            </a:pPr>
            <a:r>
              <a:rPr lang="en-US" altLang="zh-TW" dirty="0" smtClean="0"/>
              <a:t>Start with a relatively </a:t>
            </a:r>
            <a:r>
              <a:rPr lang="en-US" altLang="zh-TW" dirty="0" smtClean="0">
                <a:solidFill>
                  <a:srgbClr val="FF0000"/>
                </a:solidFill>
              </a:rPr>
              <a:t>low amount of load </a:t>
            </a:r>
            <a:r>
              <a:rPr lang="en-US" altLang="zh-TW" dirty="0" smtClean="0"/>
              <a:t>(e.g. 10% 1-RM) for those with severe arthritis</a:t>
            </a:r>
          </a:p>
          <a:p>
            <a:pPr lvl="1">
              <a:defRPr/>
            </a:pPr>
            <a:r>
              <a:rPr lang="en-US" altLang="zh-TW" dirty="0" smtClean="0"/>
              <a:t>Progress at a maximal rate of 10% increase per week as tolerated to the point of pain tolerance and/or low to moderate intensity (i.e. 40–60% 1-RM)</a:t>
            </a: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US" altLang="zh-TW" dirty="0" smtClean="0"/>
              <a:t>: </a:t>
            </a:r>
          </a:p>
          <a:p>
            <a:pPr lvl="1">
              <a:defRPr/>
            </a:pPr>
            <a:r>
              <a:rPr lang="en-GB" altLang="zh-TW" dirty="0" smtClean="0"/>
              <a:t>Each target muscle </a:t>
            </a:r>
            <a:r>
              <a:rPr lang="en-US" altLang="zh-TW" dirty="0" smtClean="0"/>
              <a:t>group should be trained for a total of a total of </a:t>
            </a:r>
            <a:r>
              <a:rPr lang="en-US" altLang="zh-TW" u="sng" dirty="0" smtClean="0"/>
              <a:t>&gt;</a:t>
            </a:r>
            <a:r>
              <a:rPr lang="en-US" altLang="zh-TW" b="1" dirty="0" smtClean="0"/>
              <a:t>1 set </a:t>
            </a:r>
            <a:r>
              <a:rPr lang="en-US" altLang="zh-TW" dirty="0" smtClean="0"/>
              <a:t>with </a:t>
            </a:r>
            <a:r>
              <a:rPr lang="en-US" altLang="zh-TW" b="1" dirty="0" smtClean="0"/>
              <a:t>10 to 15 reps/</a:t>
            </a:r>
            <a:r>
              <a:rPr lang="en-GB" altLang="zh-TW" b="1" dirty="0" smtClean="0"/>
              <a:t>set</a:t>
            </a:r>
          </a:p>
          <a:p>
            <a:pPr lvl="1">
              <a:defRPr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 smtClean="0"/>
              <a:t>Recommendations for Prescribing </a:t>
            </a:r>
            <a:r>
              <a:rPr lang="en-US" altLang="zh-TW" sz="3600" dirty="0" smtClean="0">
                <a:solidFill>
                  <a:srgbClr val="FF0000"/>
                </a:solidFill>
              </a:rPr>
              <a:t>Resistance Exercise </a:t>
            </a:r>
            <a:r>
              <a:rPr lang="en-US" altLang="zh-TW" sz="3600" dirty="0" smtClean="0"/>
              <a:t>to Patients with Osteoarthritis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410368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altLang="zh-TW" u="sng" dirty="0" smtClean="0">
                <a:solidFill>
                  <a:schemeClr val="accent6">
                    <a:lumMod val="75000"/>
                  </a:schemeClr>
                </a:solidFill>
              </a:rPr>
              <a:t>Type</a:t>
            </a:r>
            <a:r>
              <a:rPr lang="en-GB" altLang="zh-TW" dirty="0" smtClean="0"/>
              <a:t>: </a:t>
            </a:r>
          </a:p>
          <a:p>
            <a:pPr lvl="1">
              <a:defRPr/>
            </a:pPr>
            <a:r>
              <a:rPr lang="en-GB" altLang="zh-TW" dirty="0" smtClean="0"/>
              <a:t>8-10 exercises (</a:t>
            </a:r>
            <a:r>
              <a:rPr lang="en-US" altLang="zh-TW" dirty="0" smtClean="0"/>
              <a:t>follow the recommendations for healthy adults)</a:t>
            </a:r>
          </a:p>
          <a:p>
            <a:pPr lvl="1">
              <a:defRPr/>
            </a:pPr>
            <a:r>
              <a:rPr lang="en-US" altLang="zh-TW" dirty="0" smtClean="0"/>
              <a:t>Individuals with </a:t>
            </a:r>
            <a:r>
              <a:rPr lang="en-US" altLang="zh-TW" dirty="0" smtClean="0">
                <a:solidFill>
                  <a:srgbClr val="FF0000"/>
                </a:solidFill>
              </a:rPr>
              <a:t>significant joint pain or muscle weakness </a:t>
            </a:r>
            <a:r>
              <a:rPr lang="en-US" altLang="zh-TW" dirty="0" smtClean="0"/>
              <a:t>could begin with maximum voluntary </a:t>
            </a:r>
            <a:r>
              <a:rPr lang="en-US" altLang="zh-TW" dirty="0" smtClean="0">
                <a:solidFill>
                  <a:srgbClr val="FF0000"/>
                </a:solidFill>
              </a:rPr>
              <a:t>isometric  contractions </a:t>
            </a:r>
            <a:r>
              <a:rPr lang="en-US" altLang="zh-TW" dirty="0" smtClean="0"/>
              <a:t>around the affected joint</a:t>
            </a:r>
          </a:p>
          <a:p>
            <a:pPr lvl="1">
              <a:defRPr/>
            </a:pPr>
            <a:r>
              <a:rPr lang="en-US" altLang="zh-TW" dirty="0" smtClean="0"/>
              <a:t>Training all major muscle groups as recommended is the ultimate goal</a:t>
            </a:r>
          </a:p>
          <a:p>
            <a:pPr lvl="1">
              <a:defRPr/>
            </a:pPr>
            <a:r>
              <a:rPr lang="en-US" altLang="zh-TW" dirty="0" smtClean="0"/>
              <a:t>Incorporate </a:t>
            </a:r>
            <a:r>
              <a:rPr lang="en-US" altLang="zh-TW" dirty="0" smtClean="0">
                <a:solidFill>
                  <a:srgbClr val="FF0000"/>
                </a:solidFill>
              </a:rPr>
              <a:t>functional exercises </a:t>
            </a:r>
            <a:r>
              <a:rPr lang="en-US" altLang="zh-TW" dirty="0" smtClean="0"/>
              <a:t>such as sit-to-stand and step-ups to improve neuromuscular control and maintenance of activity </a:t>
            </a:r>
            <a:r>
              <a:rPr lang="en-GB" altLang="zh-TW" dirty="0" smtClean="0"/>
              <a:t>of daily living</a:t>
            </a:r>
          </a:p>
          <a:p>
            <a:pPr lvl="1">
              <a:defRPr/>
            </a:pPr>
            <a:r>
              <a:rPr lang="en-GB" altLang="zh-TW" dirty="0" smtClean="0">
                <a:solidFill>
                  <a:srgbClr val="FF0000"/>
                </a:solidFill>
              </a:rPr>
              <a:t>Tai chi </a:t>
            </a:r>
            <a:r>
              <a:rPr lang="en-GB" altLang="zh-TW" dirty="0" smtClean="0"/>
              <a:t>may reduce </a:t>
            </a:r>
            <a:r>
              <a:rPr lang="en-US" altLang="zh-TW" dirty="0" smtClean="0"/>
              <a:t>pain and improve physical function, self-efficacy, depression, and health-related quality of life for people with knee OA</a:t>
            </a:r>
            <a:endParaRPr lang="zh-TW" altLang="en-US" dirty="0" smtClean="0"/>
          </a:p>
          <a:p>
            <a:pPr lvl="1">
              <a:defRPr/>
            </a:pPr>
            <a:endParaRPr lang="en-GB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zh-TW" dirty="0" smtClean="0"/>
              <a:t>Special Precautions for </a:t>
            </a:r>
            <a:r>
              <a:rPr lang="en-US" altLang="zh-TW" dirty="0" smtClean="0"/>
              <a:t>Patients with Osteoarthritis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zh-TW" dirty="0" smtClean="0"/>
              <a:t>Avoid strenuous exercises during </a:t>
            </a:r>
            <a:r>
              <a:rPr lang="en-US" altLang="zh-TW" dirty="0" smtClean="0">
                <a:solidFill>
                  <a:srgbClr val="FF0000"/>
                </a:solidFill>
              </a:rPr>
              <a:t>acute flare-ups</a:t>
            </a:r>
          </a:p>
          <a:p>
            <a:pPr>
              <a:defRPr/>
            </a:pPr>
            <a:r>
              <a:rPr lang="en-US" altLang="zh-TW" dirty="0" smtClean="0"/>
              <a:t>Use of </a:t>
            </a:r>
            <a:r>
              <a:rPr lang="en-US" altLang="zh-TW" dirty="0" smtClean="0">
                <a:solidFill>
                  <a:srgbClr val="FF0000"/>
                </a:solidFill>
              </a:rPr>
              <a:t>painkillers</a:t>
            </a:r>
            <a:r>
              <a:rPr lang="en-US" altLang="zh-TW" dirty="0" smtClean="0"/>
              <a:t> during the 1</a:t>
            </a:r>
            <a:r>
              <a:rPr lang="en-US" altLang="zh-TW" baseline="30000" dirty="0" smtClean="0"/>
              <a:t>st</a:t>
            </a:r>
            <a:r>
              <a:rPr lang="en-US" altLang="zh-TW" dirty="0" smtClean="0"/>
              <a:t> weeks of an exercise programme might not only facilitate joint movement but also drastically improve patient </a:t>
            </a:r>
            <a:r>
              <a:rPr lang="en-GB" altLang="zh-TW" dirty="0" smtClean="0"/>
              <a:t>compliance</a:t>
            </a:r>
          </a:p>
          <a:p>
            <a:pPr>
              <a:defRPr/>
            </a:pPr>
            <a:r>
              <a:rPr lang="en-US" altLang="zh-TW" dirty="0" smtClean="0"/>
              <a:t>Exercise during the time of day when pain is typically least severe and/or in conjunction with peak activity of pain medications</a:t>
            </a:r>
          </a:p>
          <a:p>
            <a:pPr>
              <a:defRPr/>
            </a:pPr>
            <a:r>
              <a:rPr lang="en-US" altLang="zh-TW" dirty="0" smtClean="0"/>
              <a:t>Some discomfort during/immediately after exercise may be expected. If joint pain persists for 2 hours after Ex and exceeds the level of pain before exercise, the exercise dosage should be adjusted</a:t>
            </a:r>
            <a:endParaRPr lang="en-GB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Benefits of Exercise for DM Patients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Structured exercise interventions can 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0000"/>
                </a:solidFill>
              </a:rPr>
              <a:t>lower A1C</a:t>
            </a:r>
            <a:r>
              <a:rPr lang="en-US" altLang="zh-TW" dirty="0" smtClean="0"/>
              <a:t> by 0.7% in people with T2 DM</a:t>
            </a:r>
          </a:p>
          <a:p>
            <a:pPr>
              <a:defRPr/>
            </a:pPr>
            <a:r>
              <a:rPr lang="en-US" altLang="zh-TW" dirty="0" smtClean="0"/>
              <a:t>Progressive resistance exercise </a:t>
            </a:r>
            <a:r>
              <a:rPr lang="en-US" altLang="zh-TW" dirty="0" smtClean="0">
                <a:solidFill>
                  <a:srgbClr val="FF0000"/>
                </a:solidFill>
              </a:rPr>
              <a:t>improves insulin sensitivity</a:t>
            </a:r>
            <a:r>
              <a:rPr lang="en-US" altLang="zh-TW" dirty="0" smtClean="0"/>
              <a:t> in older men with Type 2 DM to the same or even greater extent as aerobic exercise</a:t>
            </a:r>
            <a:endParaRPr lang="zh-TW" altLang="en-US" dirty="0" smtClean="0"/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zh-TW" dirty="0" smtClean="0"/>
              <a:t>Special Precautions for </a:t>
            </a:r>
            <a:r>
              <a:rPr lang="en-US" altLang="zh-TW" dirty="0" smtClean="0"/>
              <a:t>Patients with Osteoarthritis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800" dirty="0" smtClean="0"/>
              <a:t>In case of severe joint pain/obesity, an initial period of </a:t>
            </a:r>
            <a:r>
              <a:rPr lang="en-US" altLang="zh-TW" sz="2800" dirty="0" smtClean="0">
                <a:solidFill>
                  <a:srgbClr val="FF0000"/>
                </a:solidFill>
              </a:rPr>
              <a:t>water-based </a:t>
            </a:r>
            <a:r>
              <a:rPr lang="en-GB" altLang="zh-TW" sz="2800" dirty="0" smtClean="0">
                <a:solidFill>
                  <a:srgbClr val="FF0000"/>
                </a:solidFill>
              </a:rPr>
              <a:t>exercise </a:t>
            </a:r>
            <a:r>
              <a:rPr lang="en-GB" altLang="zh-TW" sz="2800" dirty="0" smtClean="0"/>
              <a:t>may be helpful</a:t>
            </a:r>
          </a:p>
          <a:p>
            <a:pPr>
              <a:defRPr/>
            </a:pPr>
            <a:r>
              <a:rPr lang="en-US" altLang="zh-TW" sz="2800" dirty="0" smtClean="0"/>
              <a:t>Appropriate </a:t>
            </a:r>
            <a:r>
              <a:rPr lang="en-US" altLang="zh-TW" sz="2800" dirty="0" smtClean="0">
                <a:solidFill>
                  <a:srgbClr val="FF0000"/>
                </a:solidFill>
              </a:rPr>
              <a:t>shoes</a:t>
            </a:r>
            <a:r>
              <a:rPr lang="en-US" altLang="zh-TW" sz="2800" dirty="0" smtClean="0"/>
              <a:t> that provide shock absorption and stability</a:t>
            </a:r>
          </a:p>
          <a:p>
            <a:pPr>
              <a:defRPr/>
            </a:pPr>
            <a:r>
              <a:rPr lang="en-US" altLang="zh-TW" sz="2800" dirty="0" smtClean="0"/>
              <a:t>Healthy </a:t>
            </a:r>
            <a:r>
              <a:rPr lang="en-US" altLang="zh-TW" sz="2800" dirty="0" smtClean="0">
                <a:solidFill>
                  <a:srgbClr val="FF0000"/>
                </a:solidFill>
              </a:rPr>
              <a:t>weight loss and maintenance </a:t>
            </a:r>
            <a:r>
              <a:rPr lang="en-US" altLang="zh-TW" sz="2800" dirty="0" smtClean="0"/>
              <a:t>should be encouraged to avoid obesity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smtClean="0">
                <a:solidFill>
                  <a:schemeClr val="tx2"/>
                </a:solidFill>
                <a:latin typeface="Impact" pitchFamily="34" charset="0"/>
              </a:rPr>
              <a:t>Prescribing Exercise to Patients with Osteoporosis</a:t>
            </a:r>
            <a:endParaRPr lang="zh-HK" alt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altLang="zh-HK" dirty="0" smtClean="0"/>
          </a:p>
          <a:p>
            <a:pPr>
              <a:defRPr/>
            </a:pP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sz="2800" dirty="0" smtClean="0"/>
              <a:t>Bone is a dynamic tissue capable of continually adapt to changing mechanical environment</a:t>
            </a:r>
          </a:p>
          <a:p>
            <a:pPr lvl="1">
              <a:defRPr/>
            </a:pPr>
            <a:r>
              <a:rPr lang="en-US" altLang="zh-TW" sz="2400" dirty="0" smtClean="0"/>
              <a:t>When a bone is loaded in compression, tension or torsion, bone tissue is strained and lead to </a:t>
            </a:r>
            <a:r>
              <a:rPr lang="en-US" altLang="zh-TW" sz="2400" dirty="0" err="1" smtClean="0"/>
              <a:t>osteoclast</a:t>
            </a:r>
            <a:r>
              <a:rPr lang="en-US" altLang="zh-TW" sz="2400" dirty="0" smtClean="0"/>
              <a:t> and </a:t>
            </a:r>
            <a:r>
              <a:rPr lang="en-US" altLang="zh-TW" sz="2400" dirty="0" err="1" smtClean="0"/>
              <a:t>osteoblast</a:t>
            </a:r>
            <a:r>
              <a:rPr lang="en-US" altLang="zh-TW" sz="2400" dirty="0" smtClean="0"/>
              <a:t> recruitment to model bone to better suit its new mechanical environment</a:t>
            </a:r>
          </a:p>
          <a:p>
            <a:pPr lvl="1">
              <a:defRPr/>
            </a:pPr>
            <a:r>
              <a:rPr lang="en-US" altLang="zh-TW" sz="2400" dirty="0" err="1" smtClean="0"/>
              <a:t>Mechanotransduction</a:t>
            </a:r>
            <a:r>
              <a:rPr lang="en-US" altLang="zh-TW" sz="2400" dirty="0" smtClean="0"/>
              <a:t>: this process of turning a mechanical signal into a biochemical one</a:t>
            </a:r>
          </a:p>
          <a:p>
            <a:pPr>
              <a:defRPr/>
            </a:pPr>
            <a:r>
              <a:rPr lang="en-US" altLang="zh-TW" sz="2800" dirty="0" smtClean="0"/>
              <a:t>Possibility of inducing pain and fracture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Patients’ Acute Response to Exercise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Long Term Benefits of Exercise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2800" dirty="0" smtClean="0"/>
              <a:t>Weigh</a:t>
            </a:r>
            <a:r>
              <a:rPr lang="en-US" altLang="zh-TW" sz="2800" dirty="0"/>
              <a:t>t-bearing aerobic exercises and muscle-strengthening exercises have been shown to be an integral part of osteoporosis </a:t>
            </a:r>
            <a:r>
              <a:rPr lang="en-US" altLang="zh-TW" sz="2800" dirty="0" smtClean="0"/>
              <a:t>treatment </a:t>
            </a:r>
          </a:p>
          <a:p>
            <a:pPr>
              <a:defRPr/>
            </a:pPr>
            <a:r>
              <a:rPr lang="en-GB" altLang="zh-TW" sz="2800" dirty="0" smtClean="0"/>
              <a:t>A regular and properly </a:t>
            </a:r>
            <a:r>
              <a:rPr lang="en-US" altLang="zh-TW" sz="2800" dirty="0" smtClean="0"/>
              <a:t>designed exercise programme may help to </a:t>
            </a:r>
            <a:r>
              <a:rPr lang="en-US" altLang="zh-TW" sz="2800" dirty="0" smtClean="0">
                <a:solidFill>
                  <a:srgbClr val="FF0000"/>
                </a:solidFill>
              </a:rPr>
              <a:t>prevent falls and fall-related osteoporotic fractures</a:t>
            </a:r>
            <a:r>
              <a:rPr lang="en-US" altLang="zh-TW" sz="2800" dirty="0" smtClean="0"/>
              <a:t>, which in turn reduces the risk of disability and premature death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z="3600" smtClean="0"/>
              <a:t>Recommendations for Prescribing Exercise to Patients with Osteoporosis</a:t>
            </a:r>
            <a:endParaRPr lang="zh-TW" alt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zh-TW" dirty="0" smtClean="0"/>
              <a:t>All three components of an exercise program are needed for strong bone health: </a:t>
            </a:r>
          </a:p>
          <a:p>
            <a:pPr lvl="1"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Weight-bearing</a:t>
            </a:r>
            <a:r>
              <a:rPr lang="en-US" altLang="zh-TW" dirty="0" smtClean="0"/>
              <a:t> aerobic exercise such as jogging, brisk walking, stair climbing; </a:t>
            </a:r>
          </a:p>
          <a:p>
            <a:pPr lvl="1"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Muscle strengthening </a:t>
            </a:r>
            <a:r>
              <a:rPr lang="en-US" altLang="zh-TW" dirty="0" smtClean="0"/>
              <a:t>exercise with weights; and </a:t>
            </a:r>
          </a:p>
          <a:p>
            <a:pPr lvl="1"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Balance training </a:t>
            </a:r>
            <a:r>
              <a:rPr lang="en-US" altLang="zh-TW" dirty="0" smtClean="0"/>
              <a:t>such as Tai Chi.</a:t>
            </a:r>
          </a:p>
          <a:p>
            <a:pPr>
              <a:defRPr/>
            </a:pPr>
            <a:r>
              <a:rPr lang="en-GB" altLang="zh-TW" dirty="0" smtClean="0"/>
              <a:t>In general, prescribe moderate </a:t>
            </a:r>
            <a:r>
              <a:rPr lang="en-US" altLang="zh-TW" dirty="0" smtClean="0"/>
              <a:t>intensity exercise that does not cause or exacerbate pain</a:t>
            </a:r>
          </a:p>
          <a:p>
            <a:pPr>
              <a:defRPr/>
            </a:pPr>
            <a:r>
              <a:rPr lang="en-US" altLang="zh-TW" dirty="0" smtClean="0"/>
              <a:t>Initial training sessions should be supervised and monitored by personnel who are sensitive to special needs of older adults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 smtClean="0"/>
              <a:t>Recommendations for Prescribing </a:t>
            </a:r>
            <a:r>
              <a:rPr lang="en-US" altLang="zh-TW" sz="3600" dirty="0" smtClean="0">
                <a:solidFill>
                  <a:srgbClr val="FF0000"/>
                </a:solidFill>
              </a:rPr>
              <a:t>Aerobic Exercise</a:t>
            </a:r>
            <a:r>
              <a:rPr lang="en-US" altLang="zh-TW" sz="3600" dirty="0" smtClean="0"/>
              <a:t> to Patients with Osteoporosis</a:t>
            </a:r>
            <a:endParaRPr lang="zh-TW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 </a:t>
            </a:r>
            <a:r>
              <a:rPr lang="en-GB" altLang="zh-TW" dirty="0" smtClean="0"/>
              <a:t>Perform aerobic PA on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>
                <a:latin typeface="Times New Roman"/>
                <a:cs typeface="Times New Roman"/>
              </a:rPr>
              <a:t> </a:t>
            </a:r>
            <a:r>
              <a:rPr lang="en-US" altLang="zh-TW" b="1" dirty="0" smtClean="0"/>
              <a:t>3 days/wk</a:t>
            </a:r>
            <a:endParaRPr lang="en-GB" altLang="zh-TW" dirty="0" smtClean="0"/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Intensity</a:t>
            </a:r>
            <a:r>
              <a:rPr lang="en-US" altLang="zh-TW" dirty="0" smtClean="0"/>
              <a:t>: To perform </a:t>
            </a:r>
            <a:r>
              <a:rPr lang="en-US" altLang="zh-TW" b="1" dirty="0" smtClean="0"/>
              <a:t>moderate intensity </a:t>
            </a:r>
            <a:r>
              <a:rPr lang="en-US" altLang="zh-TW" dirty="0" smtClean="0"/>
              <a:t>for weight-bearing aerobic exercise</a:t>
            </a:r>
            <a:endParaRPr lang="en-GB" altLang="zh-TW" dirty="0" smtClean="0"/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US" altLang="zh-TW" dirty="0" smtClean="0"/>
              <a:t>:  </a:t>
            </a:r>
            <a:r>
              <a:rPr lang="en-GB" altLang="zh-TW" dirty="0" smtClean="0"/>
              <a:t>Perform 20-30</a:t>
            </a:r>
            <a:r>
              <a:rPr lang="en-US" altLang="zh-TW" dirty="0" smtClean="0"/>
              <a:t>min per session to a total of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>
                <a:latin typeface="Times New Roman"/>
                <a:cs typeface="Times New Roman"/>
              </a:rPr>
              <a:t> </a:t>
            </a:r>
            <a:r>
              <a:rPr lang="en-US" altLang="zh-TW" b="1" dirty="0" smtClean="0"/>
              <a:t>150 min/wk</a:t>
            </a:r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Type</a:t>
            </a:r>
            <a:r>
              <a:rPr lang="en-US" altLang="zh-TW" dirty="0" smtClean="0"/>
              <a:t>: </a:t>
            </a:r>
            <a:r>
              <a:rPr lang="en-US" altLang="zh-TW" b="1" dirty="0" smtClean="0">
                <a:solidFill>
                  <a:srgbClr val="FF0000"/>
                </a:solidFill>
              </a:rPr>
              <a:t>Weight-bearing</a:t>
            </a:r>
            <a:r>
              <a:rPr lang="en-US" altLang="zh-TW" dirty="0" smtClean="0"/>
              <a:t> aerobic exercise includes stair-climbing/ descending, walking with intermittent jogging and table-tennis</a:t>
            </a:r>
          </a:p>
          <a:p>
            <a:pPr>
              <a:defRPr/>
            </a:pPr>
            <a:endParaRPr lang="en-US" altLang="zh-TW" dirty="0" smtClean="0"/>
          </a:p>
          <a:p>
            <a:pPr lvl="1">
              <a:buFont typeface="Arial" charset="0"/>
              <a:buNone/>
              <a:defRPr/>
            </a:pPr>
            <a:endParaRPr lang="en-US" altLang="zh-TW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 smtClean="0"/>
              <a:t>Recommendations for Prescribing </a:t>
            </a:r>
            <a:r>
              <a:rPr lang="en-US" altLang="zh-TW" sz="3600" dirty="0" smtClean="0">
                <a:solidFill>
                  <a:srgbClr val="FF0000"/>
                </a:solidFill>
              </a:rPr>
              <a:t>Resistance Exercise</a:t>
            </a:r>
            <a:r>
              <a:rPr lang="en-US" altLang="zh-TW" sz="3600" dirty="0" smtClean="0"/>
              <a:t> to Patients with Osteoporosis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Frequency</a:t>
            </a:r>
            <a:r>
              <a:rPr lang="en-US" altLang="zh-TW" b="1" dirty="0" smtClean="0"/>
              <a:t>:</a:t>
            </a:r>
            <a:r>
              <a:rPr lang="en-US" altLang="zh-TW" dirty="0" smtClean="0"/>
              <a:t> Perform </a:t>
            </a:r>
            <a:r>
              <a:rPr lang="en-US" altLang="zh-TW" b="1" dirty="0" smtClean="0">
                <a:latin typeface="Times New Roman"/>
                <a:cs typeface="Times New Roman"/>
              </a:rPr>
              <a:t>≥</a:t>
            </a:r>
            <a:r>
              <a:rPr lang="en-US" altLang="zh-TW" dirty="0" smtClean="0">
                <a:latin typeface="Times New Roman"/>
                <a:cs typeface="Times New Roman"/>
              </a:rPr>
              <a:t> </a:t>
            </a:r>
            <a:r>
              <a:rPr lang="en-US" altLang="zh-TW" b="1" dirty="0" smtClean="0"/>
              <a:t>2 nonconsecutive days/wk, </a:t>
            </a:r>
            <a:r>
              <a:rPr lang="en-US" altLang="zh-TW" dirty="0" smtClean="0"/>
              <a:t>ideally 3 times/week</a:t>
            </a:r>
            <a:endParaRPr lang="en-GB" altLang="zh-TW" b="1" dirty="0" smtClean="0"/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Intensity</a:t>
            </a:r>
            <a:r>
              <a:rPr lang="en-US" altLang="zh-TW" dirty="0" smtClean="0"/>
              <a:t>: </a:t>
            </a:r>
          </a:p>
          <a:p>
            <a:pPr lvl="1">
              <a:defRPr/>
            </a:pPr>
            <a:r>
              <a:rPr lang="en-US" altLang="zh-TW" dirty="0" smtClean="0"/>
              <a:t>To perform </a:t>
            </a:r>
            <a:r>
              <a:rPr lang="en-US" altLang="zh-TW" b="1" dirty="0" smtClean="0"/>
              <a:t>moderate intensity </a:t>
            </a:r>
            <a:r>
              <a:rPr lang="en-US" altLang="zh-TW" dirty="0" smtClean="0"/>
              <a:t>in terms of bone loading forces, but some may be able to tolerate </a:t>
            </a:r>
            <a:r>
              <a:rPr lang="en-GB" altLang="zh-TW" dirty="0" smtClean="0"/>
              <a:t>more intense training</a:t>
            </a:r>
          </a:p>
          <a:p>
            <a:pPr lvl="1">
              <a:defRPr/>
            </a:pPr>
            <a:r>
              <a:rPr lang="en-US" altLang="zh-TW" dirty="0" smtClean="0"/>
              <a:t>For individuals at risk of osteoporosis, go</a:t>
            </a:r>
            <a:r>
              <a:rPr lang="en-GB" altLang="zh-TW" dirty="0" smtClean="0"/>
              <a:t> for high-intensity (80-90% 1-RM) if tolerable</a:t>
            </a:r>
            <a:endParaRPr lang="en-US" altLang="zh-TW" dirty="0" smtClean="0"/>
          </a:p>
          <a:p>
            <a:pPr>
              <a:defRPr/>
            </a:pPr>
            <a:r>
              <a:rPr lang="en-US" altLang="zh-TW" u="sng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US" altLang="zh-TW" dirty="0" smtClean="0"/>
              <a:t>: </a:t>
            </a:r>
            <a:r>
              <a:rPr lang="en-GB" altLang="zh-TW" dirty="0" smtClean="0"/>
              <a:t>Each target muscle </a:t>
            </a:r>
            <a:r>
              <a:rPr lang="en-US" altLang="zh-TW" dirty="0" smtClean="0"/>
              <a:t>group should be trained for a total of </a:t>
            </a:r>
            <a:r>
              <a:rPr lang="en-US" altLang="zh-TW" dirty="0" smtClean="0">
                <a:latin typeface="Times New Roman"/>
                <a:cs typeface="Times New Roman"/>
              </a:rPr>
              <a:t>≥</a:t>
            </a:r>
            <a:r>
              <a:rPr lang="en-US" altLang="zh-TW" b="1" dirty="0" smtClean="0"/>
              <a:t>1 sets </a:t>
            </a:r>
            <a:r>
              <a:rPr lang="en-US" altLang="zh-TW" dirty="0" smtClean="0"/>
              <a:t>with </a:t>
            </a:r>
            <a:r>
              <a:rPr lang="en-US" altLang="zh-TW" b="1" dirty="0" smtClean="0"/>
              <a:t>8-10 reps/</a:t>
            </a:r>
            <a:r>
              <a:rPr lang="en-GB" altLang="zh-TW" b="1" dirty="0" smtClean="0"/>
              <a:t>set</a:t>
            </a:r>
          </a:p>
          <a:p>
            <a:pPr>
              <a:defRPr/>
            </a:pPr>
            <a:endParaRPr lang="en-GB" altLang="zh-TW" b="1" dirty="0" smtClean="0"/>
          </a:p>
          <a:p>
            <a:pPr>
              <a:defRPr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 smtClean="0"/>
              <a:t>Recommendations for Prescribing </a:t>
            </a:r>
            <a:r>
              <a:rPr lang="en-US" altLang="zh-TW" sz="3600" dirty="0" smtClean="0">
                <a:solidFill>
                  <a:srgbClr val="FF0000"/>
                </a:solidFill>
              </a:rPr>
              <a:t>Resistance Exercise</a:t>
            </a:r>
            <a:r>
              <a:rPr lang="en-US" altLang="zh-TW" sz="3600" dirty="0" smtClean="0"/>
              <a:t> to Patients with Osteoporosis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zh-TW" u="sng" dirty="0" smtClean="0">
                <a:solidFill>
                  <a:schemeClr val="accent6">
                    <a:lumMod val="75000"/>
                  </a:schemeClr>
                </a:solidFill>
              </a:rPr>
              <a:t>Type</a:t>
            </a:r>
            <a:r>
              <a:rPr lang="en-GB" altLang="zh-TW" dirty="0" smtClean="0"/>
              <a:t>:  </a:t>
            </a:r>
          </a:p>
          <a:p>
            <a:pPr lvl="1">
              <a:defRPr/>
            </a:pPr>
            <a:r>
              <a:rPr lang="en-GB" altLang="zh-TW" b="1" dirty="0" smtClean="0"/>
              <a:t>8-10 resistance exercises</a:t>
            </a:r>
            <a:endParaRPr lang="en-GB" altLang="zh-TW" b="1" dirty="0" smtClean="0">
              <a:solidFill>
                <a:srgbClr val="00B050"/>
              </a:solidFill>
            </a:endParaRPr>
          </a:p>
          <a:p>
            <a:pPr lvl="1">
              <a:defRPr/>
            </a:pPr>
            <a:r>
              <a:rPr lang="en-US" altLang="zh-TW" dirty="0" smtClean="0"/>
              <a:t>Any form of training that are site specific i.e. targeting areas such as the muscle groups around the hip, the quadriceps, </a:t>
            </a:r>
            <a:r>
              <a:rPr lang="en-US" altLang="zh-TW" dirty="0" err="1" smtClean="0"/>
              <a:t>dorsi</a:t>
            </a:r>
            <a:r>
              <a:rPr lang="en-US" altLang="zh-TW" dirty="0" smtClean="0"/>
              <a:t>/plantar flexors, rhomboids, wrist extensors and back </a:t>
            </a:r>
            <a:r>
              <a:rPr lang="en-GB" altLang="zh-TW" dirty="0" smtClean="0"/>
              <a:t>extensors</a:t>
            </a:r>
          </a:p>
          <a:p>
            <a:pPr lvl="1">
              <a:defRPr/>
            </a:pPr>
            <a:endParaRPr lang="en-GB" altLang="zh-TW" dirty="0" smtClean="0"/>
          </a:p>
          <a:p>
            <a:pPr>
              <a:defRPr/>
            </a:pPr>
            <a:endParaRPr lang="en-GB" altLang="zh-TW" b="1" dirty="0" smtClean="0"/>
          </a:p>
          <a:p>
            <a:pPr>
              <a:defRPr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GB" altLang="zh-TW" smtClean="0"/>
              <a:t>Special Precautions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zh-TW" dirty="0" smtClean="0"/>
              <a:t>Majority are old and sedentary </a:t>
            </a:r>
            <a:r>
              <a:rPr lang="en-US" altLang="zh-TW" dirty="0" smtClean="0">
                <a:sym typeface="Wingdings" pitchFamily="2" charset="2"/>
              </a:rPr>
              <a:t>and thus </a:t>
            </a:r>
            <a:r>
              <a:rPr lang="en-US" altLang="zh-TW" dirty="0" smtClean="0"/>
              <a:t>considered as moderate to high </a:t>
            </a:r>
            <a:r>
              <a:rPr lang="en-US" altLang="zh-TW" dirty="0" smtClean="0">
                <a:solidFill>
                  <a:srgbClr val="FF0000"/>
                </a:solidFill>
              </a:rPr>
              <a:t>risk for atherosclerotic disease</a:t>
            </a:r>
          </a:p>
          <a:p>
            <a:pPr>
              <a:defRPr/>
            </a:pPr>
            <a:r>
              <a:rPr lang="en-US" altLang="zh-TW" dirty="0" smtClean="0"/>
              <a:t>Exercises that involve </a:t>
            </a:r>
            <a:r>
              <a:rPr lang="en-US" altLang="zh-TW" dirty="0" smtClean="0">
                <a:solidFill>
                  <a:srgbClr val="FF0000"/>
                </a:solidFill>
              </a:rPr>
              <a:t>explosive movements or high-impact loading should be avoided</a:t>
            </a:r>
            <a:r>
              <a:rPr lang="en-US" altLang="zh-TW" dirty="0" smtClean="0"/>
              <a:t>.</a:t>
            </a:r>
          </a:p>
          <a:p>
            <a:pPr lvl="1">
              <a:defRPr/>
            </a:pPr>
            <a:r>
              <a:rPr lang="en-US" altLang="zh-TW" dirty="0" smtClean="0"/>
              <a:t>Low impact weight-bearing activity is </a:t>
            </a:r>
            <a:r>
              <a:rPr lang="en-US" altLang="zh-TW" dirty="0" err="1" smtClean="0"/>
              <a:t>characterised</a:t>
            </a:r>
            <a:r>
              <a:rPr lang="en-US" altLang="zh-TW" dirty="0" smtClean="0"/>
              <a:t> by always having one foot on the floor</a:t>
            </a:r>
          </a:p>
          <a:p>
            <a:pPr lvl="1">
              <a:defRPr/>
            </a:pPr>
            <a:r>
              <a:rPr lang="en-US" altLang="zh-TW" dirty="0" smtClean="0"/>
              <a:t>Ballistic movements or jumping (both feet off floor) is termed high impact </a:t>
            </a:r>
            <a:r>
              <a:rPr lang="en-GB" altLang="zh-TW" dirty="0" smtClean="0"/>
              <a:t>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GB" altLang="zh-TW" smtClean="0"/>
              <a:t>Special Precautions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dirty="0" smtClean="0"/>
              <a:t>Exercises that cause </a:t>
            </a:r>
            <a:r>
              <a:rPr lang="en-US" altLang="zh-TW" dirty="0" smtClean="0">
                <a:solidFill>
                  <a:srgbClr val="FF0000"/>
                </a:solidFill>
              </a:rPr>
              <a:t>twisting</a:t>
            </a:r>
            <a:r>
              <a:rPr lang="en-US" altLang="zh-TW" dirty="0" smtClean="0"/>
              <a:t> (e.g. golf swing), bending or </a:t>
            </a:r>
            <a:r>
              <a:rPr lang="en-US" altLang="zh-TW" dirty="0" smtClean="0">
                <a:solidFill>
                  <a:srgbClr val="FF0000"/>
                </a:solidFill>
              </a:rPr>
              <a:t>compression of the spine </a:t>
            </a:r>
            <a:r>
              <a:rPr lang="en-US" altLang="zh-TW" dirty="0" smtClean="0"/>
              <a:t>(e.g. rowing or sit-ups) should be </a:t>
            </a:r>
            <a:r>
              <a:rPr lang="en-GB" altLang="zh-TW" dirty="0" smtClean="0">
                <a:solidFill>
                  <a:srgbClr val="FF0000"/>
                </a:solidFill>
              </a:rPr>
              <a:t>avoided</a:t>
            </a:r>
          </a:p>
          <a:p>
            <a:pPr>
              <a:defRPr/>
            </a:pPr>
            <a:r>
              <a:rPr lang="en-US" altLang="zh-TW" dirty="0" smtClean="0"/>
              <a:t>Exercise which </a:t>
            </a:r>
            <a:r>
              <a:rPr lang="en-US" altLang="zh-TW" dirty="0" smtClean="0">
                <a:solidFill>
                  <a:srgbClr val="FF0000"/>
                </a:solidFill>
              </a:rPr>
              <a:t>highly demand on balance and agility </a:t>
            </a:r>
            <a:r>
              <a:rPr lang="en-US" altLang="zh-TW" dirty="0" smtClean="0"/>
              <a:t>(e.g. Rope Jumping, Skiing, etc) </a:t>
            </a:r>
            <a:r>
              <a:rPr lang="en-US" altLang="zh-TW" dirty="0" smtClean="0">
                <a:solidFill>
                  <a:srgbClr val="FF0000"/>
                </a:solidFill>
              </a:rPr>
              <a:t>should be avoided </a:t>
            </a:r>
            <a:r>
              <a:rPr lang="en-US" altLang="zh-TW" dirty="0" smtClean="0"/>
              <a:t>to prevent risk of fall</a:t>
            </a:r>
          </a:p>
          <a:p>
            <a:pPr>
              <a:defRPr/>
            </a:pPr>
            <a:r>
              <a:rPr lang="en-US" altLang="zh-TW" dirty="0" smtClean="0"/>
              <a:t>Exercise with long lever arm that induce </a:t>
            </a:r>
            <a:r>
              <a:rPr lang="en-US" altLang="zh-TW" dirty="0" smtClean="0">
                <a:solidFill>
                  <a:srgbClr val="FF0000"/>
                </a:solidFill>
              </a:rPr>
              <a:t>high torque on the joint should be avoided</a:t>
            </a:r>
            <a:r>
              <a:rPr lang="en-US" altLang="zh-TW" dirty="0" smtClean="0"/>
              <a:t> (e.g. High resistance straight leg raising exercise may increase the risk of osteoporotic fracture of the NOF)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z="3600" smtClean="0"/>
              <a:t>Evaluation of the DM Patient Before Recommending an Exercise Programme</a:t>
            </a:r>
            <a:endParaRPr lang="zh-TW" alt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GB" altLang="zh-TW" dirty="0" smtClean="0"/>
              <a:t>Assess patients for </a:t>
            </a:r>
            <a:r>
              <a:rPr lang="en-US" altLang="zh-TW" dirty="0" smtClean="0"/>
              <a:t>contraindicating conditions, e.g.</a:t>
            </a:r>
            <a:r>
              <a:rPr lang="en-GB" altLang="zh-TW" dirty="0" smtClean="0"/>
              <a:t> </a:t>
            </a:r>
          </a:p>
          <a:p>
            <a:pPr lvl="1">
              <a:defRPr/>
            </a:pPr>
            <a:r>
              <a:rPr lang="en-GB" altLang="zh-TW" dirty="0" smtClean="0"/>
              <a:t>uncontrolled hypertension</a:t>
            </a:r>
          </a:p>
          <a:p>
            <a:pPr lvl="1">
              <a:defRPr/>
            </a:pPr>
            <a:r>
              <a:rPr lang="en-GB" altLang="zh-TW" dirty="0" smtClean="0"/>
              <a:t>severe autonomic neuropathy</a:t>
            </a:r>
          </a:p>
          <a:p>
            <a:pPr lvl="1">
              <a:defRPr/>
            </a:pPr>
            <a:r>
              <a:rPr lang="en-GB" altLang="zh-TW" dirty="0" smtClean="0"/>
              <a:t>severe peripheral neuropathy</a:t>
            </a:r>
          </a:p>
          <a:p>
            <a:pPr lvl="1">
              <a:defRPr/>
            </a:pPr>
            <a:r>
              <a:rPr lang="en-US" altLang="zh-TW" dirty="0" smtClean="0"/>
              <a:t>history of foot lesions</a:t>
            </a:r>
          </a:p>
          <a:p>
            <a:pPr lvl="1">
              <a:defRPr/>
            </a:pPr>
            <a:r>
              <a:rPr lang="en-US" altLang="zh-TW" dirty="0" smtClean="0"/>
              <a:t>unstable proliferative retinopathy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zh-TW" smtClean="0">
                <a:solidFill>
                  <a:schemeClr val="tx2"/>
                </a:solidFill>
                <a:latin typeface="Impact" pitchFamily="34" charset="0"/>
              </a:rPr>
              <a:t>Improving Exercise Adoption and Maintenance</a:t>
            </a:r>
            <a:endParaRPr lang="zh-TW" altLang="en-US" smtClean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zh-TW" dirty="0" smtClean="0"/>
              <a:t>Improving Exercise Adoption and Maintenance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zh-TW" dirty="0" smtClean="0"/>
              <a:t>Effective physical activity interventions include</a:t>
            </a:r>
          </a:p>
          <a:p>
            <a:pPr lvl="1">
              <a:defRPr/>
            </a:pPr>
            <a:r>
              <a:rPr lang="en-US" altLang="zh-TW" dirty="0" smtClean="0"/>
              <a:t>increasing social support and self-efficacy</a:t>
            </a:r>
          </a:p>
          <a:p>
            <a:pPr lvl="1">
              <a:defRPr/>
            </a:pPr>
            <a:r>
              <a:rPr lang="en-US" altLang="zh-TW" dirty="0" smtClean="0"/>
              <a:t>reducing barriers to exercise</a:t>
            </a:r>
          </a:p>
          <a:p>
            <a:pPr lvl="1">
              <a:defRPr/>
            </a:pPr>
            <a:r>
              <a:rPr lang="en-US" altLang="zh-TW" dirty="0" smtClean="0"/>
              <a:t>using information prompts</a:t>
            </a:r>
          </a:p>
          <a:p>
            <a:pPr lvl="1">
              <a:defRPr/>
            </a:pPr>
            <a:r>
              <a:rPr lang="en-US" altLang="zh-TW" dirty="0" smtClean="0"/>
              <a:t>making social and physical </a:t>
            </a:r>
            <a:r>
              <a:rPr lang="en-GB" altLang="zh-TW" dirty="0" smtClean="0"/>
              <a:t>environmental changes</a:t>
            </a:r>
          </a:p>
          <a:p>
            <a:pPr>
              <a:defRPr/>
            </a:pPr>
            <a:r>
              <a:rPr lang="en-GB" altLang="zh-TW" dirty="0" smtClean="0"/>
              <a:t>Recommended skills and techniques:</a:t>
            </a:r>
          </a:p>
          <a:p>
            <a:pPr lvl="1">
              <a:defRPr/>
            </a:pPr>
            <a:r>
              <a:rPr lang="en-GB" altLang="zh-TW" dirty="0" smtClean="0"/>
              <a:t>Application of the </a:t>
            </a:r>
            <a:r>
              <a:rPr lang="en-GB" altLang="zh-TW" dirty="0" smtClean="0">
                <a:solidFill>
                  <a:srgbClr val="FF0000"/>
                </a:solidFill>
              </a:rPr>
              <a:t>Stages of Change Model</a:t>
            </a:r>
          </a:p>
          <a:p>
            <a:pPr lvl="1">
              <a:defRPr/>
            </a:pPr>
            <a:r>
              <a:rPr lang="en-GB" altLang="zh-TW" dirty="0" smtClean="0">
                <a:solidFill>
                  <a:srgbClr val="FF0000"/>
                </a:solidFill>
              </a:rPr>
              <a:t>Patient-centred counselling</a:t>
            </a:r>
          </a:p>
          <a:p>
            <a:pPr lvl="1">
              <a:defRPr/>
            </a:pPr>
            <a:r>
              <a:rPr lang="en-GB" altLang="zh-TW" dirty="0" smtClean="0"/>
              <a:t>The </a:t>
            </a:r>
            <a:r>
              <a:rPr lang="en-GB" altLang="zh-TW" dirty="0" smtClean="0">
                <a:solidFill>
                  <a:srgbClr val="FF0000"/>
                </a:solidFill>
              </a:rPr>
              <a:t>Five A’s Model</a:t>
            </a:r>
          </a:p>
          <a:p>
            <a:pPr lvl="1"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The Stages of Change Model</a:t>
            </a:r>
            <a:endParaRPr lang="zh-TW" altLang="en-US" smtClean="0"/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9" t="33327" r="30016" b="22701"/>
          <a:stretch>
            <a:fillRect/>
          </a:stretch>
        </p:blipFill>
        <p:spPr bwMode="auto">
          <a:xfrm>
            <a:off x="623888" y="2101850"/>
            <a:ext cx="798036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Applying the Stages of Change Model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altLang="zh-TW" dirty="0" smtClean="0"/>
              <a:t>Knowing a person’s stage of change suggests </a:t>
            </a:r>
            <a:r>
              <a:rPr lang="en-US" altLang="zh-TW" dirty="0" smtClean="0">
                <a:solidFill>
                  <a:srgbClr val="FF0000"/>
                </a:solidFill>
              </a:rPr>
              <a:t>different strategies</a:t>
            </a:r>
            <a:r>
              <a:rPr lang="en-US" altLang="zh-TW" dirty="0" smtClean="0"/>
              <a:t> for working with that particular person</a:t>
            </a:r>
          </a:p>
          <a:p>
            <a:pPr>
              <a:defRPr/>
            </a:pPr>
            <a:r>
              <a:rPr lang="en-US" altLang="zh-TW" dirty="0" smtClean="0"/>
              <a:t>For earlier stages of change: more effective to use the </a:t>
            </a:r>
            <a:r>
              <a:rPr lang="en-US" altLang="zh-TW" dirty="0" smtClean="0">
                <a:solidFill>
                  <a:srgbClr val="FF0000"/>
                </a:solidFill>
              </a:rPr>
              <a:t>cognitive processes</a:t>
            </a:r>
            <a:r>
              <a:rPr lang="en-US" altLang="zh-TW" dirty="0" smtClean="0"/>
              <a:t> of change, such as increasing knowledge and comprehending the benefits</a:t>
            </a:r>
          </a:p>
          <a:p>
            <a:pPr>
              <a:defRPr/>
            </a:pPr>
            <a:r>
              <a:rPr lang="en-US" altLang="zh-TW" dirty="0" smtClean="0"/>
              <a:t>For later stages: more effective to use </a:t>
            </a:r>
            <a:r>
              <a:rPr lang="en-US" altLang="zh-TW" dirty="0" smtClean="0">
                <a:solidFill>
                  <a:srgbClr val="FF0000"/>
                </a:solidFill>
              </a:rPr>
              <a:t>behavioural processes </a:t>
            </a:r>
            <a:r>
              <a:rPr lang="en-US" altLang="zh-TW" dirty="0" smtClean="0"/>
              <a:t>of change, such as enlisting social support and substituting alternatives</a:t>
            </a:r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GB" altLang="zh-TW" smtClean="0"/>
              <a:t>Patient-centred Counselling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altLang="zh-TW" dirty="0" smtClean="0"/>
              <a:t>Ask simple, open-ended questions</a:t>
            </a:r>
          </a:p>
          <a:p>
            <a:pPr>
              <a:defRPr/>
            </a:pPr>
            <a:r>
              <a:rPr lang="en-US" altLang="zh-TW" dirty="0" smtClean="0"/>
              <a:t>Listen and encourage with verbal and non-verbal prompts</a:t>
            </a:r>
          </a:p>
          <a:p>
            <a:pPr>
              <a:defRPr/>
            </a:pPr>
            <a:r>
              <a:rPr lang="en-US" altLang="zh-TW" dirty="0" smtClean="0"/>
              <a:t>Clarify and </a:t>
            </a:r>
            <a:r>
              <a:rPr lang="en-US" altLang="zh-TW" dirty="0" err="1" smtClean="0"/>
              <a:t>summarise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Check your understanding of what the patient said and check to see that the patient understand what you said</a:t>
            </a:r>
          </a:p>
          <a:p>
            <a:pPr>
              <a:defRPr/>
            </a:pPr>
            <a:r>
              <a:rPr lang="en-GB" altLang="zh-TW" dirty="0" smtClean="0"/>
              <a:t>Use </a:t>
            </a:r>
            <a:r>
              <a:rPr lang="en-GB" altLang="zh-TW" dirty="0" smtClean="0">
                <a:solidFill>
                  <a:srgbClr val="FF0000"/>
                </a:solidFill>
              </a:rPr>
              <a:t>reflective listening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How You Know When You are Using Patient-</a:t>
            </a:r>
            <a:r>
              <a:rPr lang="en-US" altLang="zh-TW" dirty="0" err="1" smtClean="0"/>
              <a:t>Centred</a:t>
            </a:r>
            <a:r>
              <a:rPr lang="en-US" altLang="zh-TW" dirty="0" smtClean="0"/>
              <a:t> Approach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GB" altLang="zh-TW" dirty="0" smtClean="0"/>
              <a:t>You are </a:t>
            </a:r>
            <a:r>
              <a:rPr lang="en-GB" altLang="zh-TW" dirty="0"/>
              <a:t>speaking slowly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zh-TW" dirty="0" smtClean="0"/>
              <a:t>The patient is talking about behavioural change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zh-TW" dirty="0" smtClean="0"/>
              <a:t>The patient appears to be making </a:t>
            </a:r>
            <a:r>
              <a:rPr lang="en-US" altLang="zh-TW" dirty="0" err="1" smtClean="0"/>
              <a:t>realisations</a:t>
            </a:r>
            <a:r>
              <a:rPr lang="en-US" altLang="zh-TW" dirty="0" smtClean="0"/>
              <a:t> and connections that he or she has not </a:t>
            </a:r>
            <a:r>
              <a:rPr lang="en-GB" altLang="zh-TW" dirty="0" smtClean="0"/>
              <a:t>previously considered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zh-TW" dirty="0" smtClean="0"/>
              <a:t>The patient is talking more than you are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zh-TW" dirty="0" smtClean="0"/>
              <a:t>You are listening intently and directing the conversation when appropriate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altLang="zh-TW" dirty="0" smtClean="0"/>
              <a:t>The patient is asking you for information or advice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Five-A's Model to Facilitate Behavioural Changes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dirty="0" smtClean="0"/>
              <a:t>ssess</a:t>
            </a:r>
          </a:p>
          <a:p>
            <a:pPr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dirty="0" smtClean="0"/>
              <a:t>dvice</a:t>
            </a:r>
          </a:p>
          <a:p>
            <a:pPr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dirty="0" smtClean="0"/>
              <a:t>gree</a:t>
            </a:r>
          </a:p>
          <a:p>
            <a:pPr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dirty="0" smtClean="0"/>
              <a:t>ssist </a:t>
            </a:r>
          </a:p>
          <a:p>
            <a:pPr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dirty="0" smtClean="0"/>
              <a:t>rrange</a:t>
            </a:r>
          </a:p>
          <a:p>
            <a:pPr>
              <a:defRPr/>
            </a:pPr>
            <a:endParaRPr lang="en-US" altLang="zh-TW" dirty="0" smtClean="0"/>
          </a:p>
          <a:p>
            <a:pPr>
              <a:defRPr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Five-A's Model to Facilitate Behavioural Changes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dirty="0" smtClean="0"/>
              <a:t>ssess</a:t>
            </a:r>
          </a:p>
          <a:p>
            <a:pPr lvl="1">
              <a:defRPr/>
            </a:pPr>
            <a:r>
              <a:rPr lang="en-US" altLang="zh-TW" dirty="0" smtClean="0"/>
              <a:t>Current PA (type, frequency, intensity, and </a:t>
            </a:r>
            <a:r>
              <a:rPr lang="en-GB" altLang="zh-TW" dirty="0" smtClean="0"/>
              <a:t>duration)</a:t>
            </a:r>
          </a:p>
          <a:p>
            <a:pPr lvl="1">
              <a:defRPr/>
            </a:pPr>
            <a:r>
              <a:rPr lang="en-GB" altLang="zh-TW" dirty="0" smtClean="0"/>
              <a:t>Contraindications to PA</a:t>
            </a:r>
          </a:p>
          <a:p>
            <a:pPr lvl="1">
              <a:defRPr/>
            </a:pPr>
            <a:r>
              <a:rPr lang="en-US" altLang="zh-TW" dirty="0" smtClean="0"/>
              <a:t>Patient's readiness for change</a:t>
            </a:r>
          </a:p>
          <a:p>
            <a:pPr lvl="1">
              <a:defRPr/>
            </a:pPr>
            <a:r>
              <a:rPr lang="en-GB" altLang="zh-TW" dirty="0" smtClean="0"/>
              <a:t>Patient-oriented benefits</a:t>
            </a:r>
          </a:p>
          <a:p>
            <a:pPr lvl="1">
              <a:defRPr/>
            </a:pPr>
            <a:r>
              <a:rPr lang="en-GB" altLang="zh-TW" dirty="0" smtClean="0"/>
              <a:t>Social support</a:t>
            </a:r>
          </a:p>
          <a:p>
            <a:pPr lvl="1">
              <a:defRPr/>
            </a:pPr>
            <a:r>
              <a:rPr lang="en-US" altLang="zh-TW" dirty="0" smtClean="0"/>
              <a:t>Self-efficacy (Patient's self-confidence for </a:t>
            </a:r>
            <a:r>
              <a:rPr lang="en-GB" altLang="zh-TW" dirty="0" smtClean="0"/>
              <a:t>change)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Five-A's Model to Facilitate Behavioural Changes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88778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dirty="0" smtClean="0"/>
              <a:t>dvise</a:t>
            </a:r>
          </a:p>
          <a:p>
            <a:pPr lvl="1">
              <a:defRPr/>
            </a:pPr>
            <a:r>
              <a:rPr lang="en-US" altLang="zh-TW" dirty="0" smtClean="0"/>
              <a:t>Provide individually-tailored message:</a:t>
            </a:r>
          </a:p>
          <a:p>
            <a:pPr lvl="2">
              <a:defRPr/>
            </a:pPr>
            <a:r>
              <a:rPr lang="en-US" altLang="zh-TW" u="sng" dirty="0" smtClean="0"/>
              <a:t>Precontemplation</a:t>
            </a:r>
            <a:r>
              <a:rPr lang="en-US" altLang="zh-TW" dirty="0" smtClean="0"/>
              <a:t>:“As your physician, it's my responsibility to recommend that you get at least 30 min of moderate-intensity PA, such as walking fast on at least 5 </a:t>
            </a:r>
            <a:r>
              <a:rPr lang="en-GB" altLang="zh-TW" dirty="0" smtClean="0"/>
              <a:t>days of the week”</a:t>
            </a:r>
          </a:p>
          <a:p>
            <a:pPr lvl="2">
              <a:defRPr/>
            </a:pPr>
            <a:r>
              <a:rPr lang="en-US" altLang="zh-TW" u="sng" dirty="0" smtClean="0"/>
              <a:t>Contemplation</a:t>
            </a:r>
            <a:r>
              <a:rPr lang="en-US" altLang="zh-TW" dirty="0" smtClean="0"/>
              <a:t>: </a:t>
            </a:r>
            <a:r>
              <a:rPr lang="en-US" altLang="zh-TW" dirty="0" err="1" smtClean="0"/>
              <a:t>Emphasise</a:t>
            </a:r>
            <a:r>
              <a:rPr lang="en-US" altLang="zh-TW" dirty="0" smtClean="0"/>
              <a:t> benefits that the patient cares </a:t>
            </a:r>
            <a:r>
              <a:rPr lang="en-GB" altLang="zh-TW" dirty="0" smtClean="0"/>
              <a:t>about</a:t>
            </a:r>
          </a:p>
          <a:p>
            <a:pPr lvl="2">
              <a:defRPr/>
            </a:pPr>
            <a:r>
              <a:rPr lang="en-US" altLang="zh-TW" u="sng" dirty="0" smtClean="0"/>
              <a:t>Preparation</a:t>
            </a:r>
            <a:r>
              <a:rPr lang="en-US" altLang="zh-TW" dirty="0" smtClean="0"/>
              <a:t>: Suggest that the patient help someone he or she cares about get physically active for health</a:t>
            </a:r>
          </a:p>
          <a:p>
            <a:pPr lvl="2">
              <a:defRPr/>
            </a:pPr>
            <a:r>
              <a:rPr lang="en-US" altLang="zh-TW" u="sng" dirty="0" smtClean="0"/>
              <a:t>Action/maintenance</a:t>
            </a:r>
            <a:r>
              <a:rPr lang="en-US" altLang="zh-TW" dirty="0" smtClean="0"/>
              <a:t>:“Congratulations, you are doing one of the most important things you can for your health”</a:t>
            </a:r>
          </a:p>
          <a:p>
            <a:pPr lvl="1">
              <a:defRPr/>
            </a:pPr>
            <a:r>
              <a:rPr lang="en-GB" altLang="zh-TW" dirty="0" smtClean="0"/>
              <a:t>Personalise risk</a:t>
            </a:r>
          </a:p>
          <a:p>
            <a:pPr lvl="1">
              <a:defRPr/>
            </a:pPr>
            <a:r>
              <a:rPr lang="en-US" altLang="zh-TW" dirty="0" err="1" smtClean="0"/>
              <a:t>Personalise</a:t>
            </a:r>
            <a:r>
              <a:rPr lang="en-US" altLang="zh-TW" dirty="0" smtClean="0"/>
              <a:t> immediate and long term benefits of change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Five-A's Model to Facilitate Behavioural Changes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362950" cy="374491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dirty="0" smtClean="0"/>
              <a:t>gree</a:t>
            </a:r>
          </a:p>
          <a:p>
            <a:pPr lvl="1">
              <a:defRPr/>
            </a:pPr>
            <a:r>
              <a:rPr lang="en-US" altLang="zh-TW" dirty="0" smtClean="0"/>
              <a:t>Agree on the next step and initiate shared decision making based on the patient's stage of change</a:t>
            </a:r>
          </a:p>
          <a:p>
            <a:pPr lvl="2">
              <a:defRPr/>
            </a:pPr>
            <a:r>
              <a:rPr lang="en-US" altLang="zh-TW" u="sng" dirty="0" smtClean="0"/>
              <a:t>Precontemplation</a:t>
            </a:r>
            <a:r>
              <a:rPr lang="en-US" altLang="zh-TW" dirty="0" smtClean="0"/>
              <a:t>: ask the patient if you can talk about physical activity in the future</a:t>
            </a:r>
          </a:p>
          <a:p>
            <a:pPr lvl="2">
              <a:defRPr/>
            </a:pPr>
            <a:r>
              <a:rPr lang="en-US" altLang="zh-TW" u="sng" dirty="0" smtClean="0"/>
              <a:t>Contemplation</a:t>
            </a:r>
            <a:r>
              <a:rPr lang="en-US" altLang="zh-TW" dirty="0" smtClean="0"/>
              <a:t>: discuss the next steps</a:t>
            </a:r>
          </a:p>
          <a:p>
            <a:pPr lvl="2">
              <a:defRPr/>
            </a:pPr>
            <a:r>
              <a:rPr lang="en-US" altLang="zh-TW" u="sng" dirty="0" smtClean="0"/>
              <a:t>Preparation</a:t>
            </a:r>
            <a:r>
              <a:rPr lang="en-US" altLang="zh-TW" dirty="0" smtClean="0"/>
              <a:t> : help the patient make a plan and set a </a:t>
            </a:r>
            <a:r>
              <a:rPr lang="en-GB" altLang="zh-TW" dirty="0" smtClean="0"/>
              <a:t>start date</a:t>
            </a:r>
          </a:p>
          <a:p>
            <a:pPr lvl="2">
              <a:defRPr/>
            </a:pPr>
            <a:r>
              <a:rPr lang="en-US" altLang="zh-TW" u="sng" dirty="0" smtClean="0"/>
              <a:t>Action/maintenance</a:t>
            </a:r>
            <a:r>
              <a:rPr lang="en-US" altLang="zh-TW" dirty="0" smtClean="0"/>
              <a:t> : Ask if the patient is ready to </a:t>
            </a:r>
            <a:r>
              <a:rPr lang="en-GB" altLang="zh-TW" dirty="0" smtClean="0"/>
              <a:t>start another healthy behaviour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/>
              <a:t>Exercise stress testing </a:t>
            </a:r>
            <a:endParaRPr lang="zh-TW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435975" cy="37449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200" dirty="0" smtClean="0"/>
              <a:t>NOT routinely recommended to detect ischaemia in asymptomatic individuals at low coronary heart disease (CHD) risk (&lt;10 % in 10 yrs) </a:t>
            </a:r>
          </a:p>
          <a:p>
            <a:pPr>
              <a:defRPr/>
            </a:pPr>
            <a:r>
              <a:rPr lang="en-US" altLang="zh-TW" sz="2200" dirty="0" smtClean="0"/>
              <a:t>Advised primarily </a:t>
            </a:r>
            <a:r>
              <a:rPr lang="en-US" altLang="zh-TW" sz="2200" dirty="0" smtClean="0">
                <a:solidFill>
                  <a:srgbClr val="FF0000"/>
                </a:solidFill>
              </a:rPr>
              <a:t>for sedentary adults with DM who are at higher risk for CHD and who would like to undertake activities more intense </a:t>
            </a:r>
            <a:r>
              <a:rPr lang="en-US" altLang="zh-TW" sz="2200" dirty="0" smtClean="0"/>
              <a:t>than brisk walking </a:t>
            </a:r>
          </a:p>
          <a:p>
            <a:pPr>
              <a:defRPr/>
            </a:pPr>
            <a:r>
              <a:rPr lang="en-US" altLang="zh-TW" sz="2200" dirty="0" smtClean="0"/>
              <a:t>Some Risk Factors for CHD include:</a:t>
            </a:r>
          </a:p>
          <a:p>
            <a:pPr lvl="1">
              <a:defRPr/>
            </a:pPr>
            <a:r>
              <a:rPr lang="en-US" altLang="zh-TW" sz="2000" dirty="0" smtClean="0"/>
              <a:t>Age &gt; 40, </a:t>
            </a:r>
          </a:p>
          <a:p>
            <a:pPr lvl="1">
              <a:defRPr/>
            </a:pPr>
            <a:r>
              <a:rPr lang="en-US" altLang="zh-TW" sz="2000" dirty="0" smtClean="0"/>
              <a:t>Concomitant risk factors such as hypertension, </a:t>
            </a:r>
            <a:r>
              <a:rPr lang="en-US" altLang="zh-TW" sz="2000" dirty="0" err="1" smtClean="0"/>
              <a:t>microalbuminuria</a:t>
            </a:r>
            <a:r>
              <a:rPr lang="en-US" altLang="zh-TW" sz="2000" dirty="0" smtClean="0"/>
              <a:t>, etc.,</a:t>
            </a:r>
          </a:p>
          <a:p>
            <a:pPr lvl="1">
              <a:defRPr/>
            </a:pPr>
            <a:r>
              <a:rPr lang="en-US" altLang="zh-TW" sz="2000" dirty="0" smtClean="0"/>
              <a:t>Presence of advanced cardiovascular or </a:t>
            </a:r>
            <a:r>
              <a:rPr lang="en-GB" altLang="zh-TW" sz="2000" dirty="0" err="1" smtClean="0"/>
              <a:t>microvascular</a:t>
            </a:r>
            <a:r>
              <a:rPr lang="en-GB" altLang="zh-TW" sz="2000" dirty="0" smtClean="0"/>
              <a:t> complications </a:t>
            </a:r>
            <a:br>
              <a:rPr lang="en-GB" altLang="zh-TW" sz="2000" dirty="0" smtClean="0"/>
            </a:br>
            <a:r>
              <a:rPr lang="en-GB" altLang="zh-TW" sz="2000" dirty="0" smtClean="0"/>
              <a:t>(e.g. retinopathy, nephropathy)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Five-A's Model to Facilitate Behavioural Changes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362950" cy="403225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dirty="0" smtClean="0"/>
              <a:t>ssist</a:t>
            </a:r>
          </a:p>
          <a:p>
            <a:pPr lvl="1">
              <a:defRPr/>
            </a:pPr>
            <a:r>
              <a:rPr lang="en-US" altLang="zh-TW" dirty="0" smtClean="0"/>
              <a:t>Provide the patient with a written prescription</a:t>
            </a:r>
          </a:p>
          <a:p>
            <a:pPr lvl="2">
              <a:defRPr/>
            </a:pPr>
            <a:r>
              <a:rPr lang="en-GB" altLang="zh-TW" sz="2600" dirty="0" smtClean="0"/>
              <a:t>Correct misunderstanding</a:t>
            </a:r>
          </a:p>
          <a:p>
            <a:pPr lvl="2">
              <a:defRPr/>
            </a:pPr>
            <a:r>
              <a:rPr lang="en-US" altLang="zh-TW" sz="2600" dirty="0" smtClean="0"/>
              <a:t>Provide information and resources: printed support materials; self-monitoring tools (e.g., pedometer); or internet-based </a:t>
            </a:r>
            <a:r>
              <a:rPr lang="en-GB" altLang="zh-TW" sz="2600" dirty="0" smtClean="0"/>
              <a:t>resources</a:t>
            </a:r>
          </a:p>
          <a:p>
            <a:pPr lvl="1">
              <a:defRPr/>
            </a:pPr>
            <a:r>
              <a:rPr lang="en-GB" altLang="zh-TW" dirty="0" smtClean="0"/>
              <a:t>Provide social support</a:t>
            </a:r>
          </a:p>
          <a:p>
            <a:pPr lvl="1">
              <a:defRPr/>
            </a:pPr>
            <a:r>
              <a:rPr lang="en-US" altLang="zh-TW" dirty="0" smtClean="0"/>
              <a:t>Identify barriers to change and offer problem solving</a:t>
            </a:r>
          </a:p>
          <a:p>
            <a:pPr lvl="1">
              <a:defRPr/>
            </a:pPr>
            <a:r>
              <a:rPr lang="en-GB" altLang="zh-TW" dirty="0" smtClean="0"/>
              <a:t>Teach skills/recommend coping strategies</a:t>
            </a:r>
          </a:p>
          <a:p>
            <a:pPr lvl="1">
              <a:defRPr/>
            </a:pPr>
            <a:r>
              <a:rPr lang="en-US" altLang="zh-TW" dirty="0" smtClean="0"/>
              <a:t>Describe options available and identify community resources (e.g. leisure and sports facilities provided by LCSD)</a:t>
            </a:r>
          </a:p>
          <a:p>
            <a:pPr lvl="1">
              <a:defRPr/>
            </a:pPr>
            <a:r>
              <a:rPr lang="en-GB" altLang="zh-TW" dirty="0" smtClean="0"/>
              <a:t>Refer when appropriate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 smtClean="0"/>
              <a:t>The Five-A's Model to Facilitate Behavioural Changes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zh-TW" b="1" dirty="0" smtClean="0">
                <a:solidFill>
                  <a:srgbClr val="FF0000"/>
                </a:solidFill>
              </a:rPr>
              <a:t>A</a:t>
            </a:r>
            <a:r>
              <a:rPr lang="en-US" altLang="zh-TW" dirty="0" smtClean="0"/>
              <a:t>rrange</a:t>
            </a:r>
          </a:p>
          <a:p>
            <a:pPr lvl="1">
              <a:defRPr/>
            </a:pPr>
            <a:r>
              <a:rPr lang="en-GB" altLang="zh-TW" dirty="0" smtClean="0"/>
              <a:t>Schedule a FU visit</a:t>
            </a:r>
          </a:p>
          <a:p>
            <a:pPr lvl="1">
              <a:defRPr/>
            </a:pPr>
            <a:r>
              <a:rPr lang="en-US" altLang="zh-TW" dirty="0" smtClean="0"/>
              <a:t>Provide telephone or e-mail reminders (e.g., have a staff member call or e-mail the patient on the start date of the behaviour change) and internet-based </a:t>
            </a:r>
            <a:r>
              <a:rPr lang="en-US" altLang="zh-TW" dirty="0" err="1" smtClean="0"/>
              <a:t>counselling</a:t>
            </a:r>
            <a:endParaRPr lang="en-US" altLang="zh-TW" dirty="0" smtClean="0"/>
          </a:p>
          <a:p>
            <a:pPr lvl="1">
              <a:defRPr/>
            </a:pPr>
            <a:r>
              <a:rPr lang="en-US" altLang="zh-TW" dirty="0" smtClean="0"/>
              <a:t>Refer the patient for additional assistance if indicated (e.g., dietitian or </a:t>
            </a:r>
            <a:r>
              <a:rPr lang="en-GB" altLang="zh-TW" dirty="0" smtClean="0"/>
              <a:t>qualified physical trainer)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z="3600" smtClean="0"/>
              <a:t>Some More Practical Recommendations to Enhance Exercise Adherence</a:t>
            </a:r>
            <a:endParaRPr lang="zh-TW" alt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578850" cy="37449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2300" dirty="0" smtClean="0"/>
              <a:t>Clarify </a:t>
            </a:r>
            <a:r>
              <a:rPr lang="en-US" altLang="zh-TW" sz="2300" b="1" dirty="0" smtClean="0"/>
              <a:t>individual needs </a:t>
            </a:r>
            <a:r>
              <a:rPr lang="en-US" altLang="zh-TW" sz="2300" dirty="0" smtClean="0"/>
              <a:t>to establish the motive for exercise</a:t>
            </a:r>
          </a:p>
          <a:p>
            <a:pPr>
              <a:defRPr/>
            </a:pPr>
            <a:r>
              <a:rPr lang="en-US" altLang="zh-TW" sz="2300" dirty="0" smtClean="0"/>
              <a:t>Identify safe, convenient and well-maintained </a:t>
            </a:r>
            <a:r>
              <a:rPr lang="en-US" altLang="zh-TW" sz="2300" b="1" dirty="0" smtClean="0"/>
              <a:t>facilities</a:t>
            </a:r>
            <a:r>
              <a:rPr lang="en-US" altLang="zh-TW" sz="2300" dirty="0" smtClean="0"/>
              <a:t> for exercise</a:t>
            </a:r>
          </a:p>
          <a:p>
            <a:pPr>
              <a:defRPr/>
            </a:pPr>
            <a:r>
              <a:rPr lang="en-US" altLang="zh-TW" sz="2300" dirty="0" smtClean="0"/>
              <a:t>Identify </a:t>
            </a:r>
            <a:r>
              <a:rPr lang="en-US" altLang="zh-TW" sz="2300" dirty="0" err="1" smtClean="0"/>
              <a:t>individualised</a:t>
            </a:r>
            <a:r>
              <a:rPr lang="en-US" altLang="zh-TW" sz="2300" dirty="0" smtClean="0"/>
              <a:t> attainable </a:t>
            </a:r>
            <a:r>
              <a:rPr lang="en-US" altLang="zh-TW" sz="2300" b="1" dirty="0" smtClean="0"/>
              <a:t>goals and objectives </a:t>
            </a:r>
            <a:r>
              <a:rPr lang="en-US" altLang="zh-TW" sz="2300" dirty="0" smtClean="0"/>
              <a:t>for exercise</a:t>
            </a:r>
          </a:p>
          <a:p>
            <a:pPr>
              <a:defRPr/>
            </a:pPr>
            <a:r>
              <a:rPr lang="en-GB" altLang="zh-TW" sz="2300" dirty="0" smtClean="0"/>
              <a:t>Identify </a:t>
            </a:r>
            <a:r>
              <a:rPr lang="en-GB" altLang="zh-TW" sz="2300" b="1" dirty="0" smtClean="0"/>
              <a:t>social support </a:t>
            </a:r>
            <a:r>
              <a:rPr lang="en-GB" altLang="zh-TW" sz="2300" dirty="0" smtClean="0"/>
              <a:t>for exercise</a:t>
            </a:r>
          </a:p>
          <a:p>
            <a:pPr>
              <a:defRPr/>
            </a:pPr>
            <a:r>
              <a:rPr lang="en-GB" altLang="zh-TW" sz="2300" dirty="0" smtClean="0"/>
              <a:t>Identify </a:t>
            </a:r>
            <a:r>
              <a:rPr lang="en-GB" altLang="zh-TW" sz="2300" b="1" dirty="0" smtClean="0"/>
              <a:t>environmental supports and reminders </a:t>
            </a:r>
            <a:r>
              <a:rPr lang="en-GB" altLang="zh-TW" sz="2300" dirty="0" smtClean="0"/>
              <a:t>for exercise</a:t>
            </a:r>
          </a:p>
          <a:p>
            <a:pPr>
              <a:defRPr/>
            </a:pPr>
            <a:r>
              <a:rPr lang="en-US" altLang="zh-TW" sz="2300" dirty="0" smtClean="0"/>
              <a:t>Identify </a:t>
            </a:r>
            <a:r>
              <a:rPr lang="en-US" altLang="zh-TW" sz="2300" b="1" dirty="0" smtClean="0"/>
              <a:t>motivational exercise outcomes </a:t>
            </a:r>
            <a:r>
              <a:rPr lang="en-US" altLang="zh-TW" sz="2300" dirty="0" smtClean="0"/>
              <a:t>for self-monitoring of exercise progress and achievements, such as </a:t>
            </a:r>
            <a:r>
              <a:rPr lang="en-US" altLang="zh-TW" sz="2300" b="1" dirty="0" smtClean="0"/>
              <a:t>step counters</a:t>
            </a:r>
            <a:endParaRPr lang="zh-TW" altLang="en-US" sz="23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z="3600" smtClean="0"/>
              <a:t>Some More Practical Recommendations to Enhance Exercise Adherence</a:t>
            </a:r>
            <a:endParaRPr lang="zh-TW" alt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507413" cy="374491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dirty="0" err="1" smtClean="0"/>
              <a:t>Emphasise</a:t>
            </a:r>
            <a:r>
              <a:rPr lang="en-US" altLang="zh-TW" dirty="0" smtClean="0"/>
              <a:t> and monitor the </a:t>
            </a:r>
            <a:r>
              <a:rPr lang="en-US" altLang="zh-TW" b="1" dirty="0" smtClean="0">
                <a:solidFill>
                  <a:srgbClr val="FF0000"/>
                </a:solidFill>
              </a:rPr>
              <a:t>acute or immediate effects </a:t>
            </a:r>
            <a:r>
              <a:rPr lang="en-US" altLang="zh-TW" dirty="0" smtClean="0"/>
              <a:t>of exercise</a:t>
            </a:r>
          </a:p>
          <a:p>
            <a:pPr>
              <a:defRPr/>
            </a:pPr>
            <a:r>
              <a:rPr lang="en-US" altLang="zh-TW" dirty="0" err="1" smtClean="0"/>
              <a:t>Emphasise</a:t>
            </a:r>
            <a:r>
              <a:rPr lang="en-US" altLang="zh-TW" dirty="0" smtClean="0"/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variety and enjoyment </a:t>
            </a:r>
            <a:r>
              <a:rPr lang="en-US" altLang="zh-TW" dirty="0" smtClean="0"/>
              <a:t>in the exercise programme</a:t>
            </a:r>
          </a:p>
          <a:p>
            <a:pPr>
              <a:defRPr/>
            </a:pPr>
            <a:r>
              <a:rPr lang="en-US" altLang="zh-TW" dirty="0" smtClean="0"/>
              <a:t>Establish a </a:t>
            </a:r>
            <a:r>
              <a:rPr lang="en-US" altLang="zh-TW" b="1" dirty="0" smtClean="0">
                <a:solidFill>
                  <a:srgbClr val="FF0000"/>
                </a:solidFill>
              </a:rPr>
              <a:t>regular schedule </a:t>
            </a:r>
            <a:r>
              <a:rPr lang="en-US" altLang="zh-TW" dirty="0" smtClean="0"/>
              <a:t>of exercise</a:t>
            </a:r>
          </a:p>
          <a:p>
            <a:pPr>
              <a:defRPr/>
            </a:pPr>
            <a:r>
              <a:rPr lang="en-US" altLang="zh-TW" dirty="0" smtClean="0"/>
              <a:t>Provide qualified, personable and enthusiastic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exercise professionals</a:t>
            </a:r>
          </a:p>
          <a:p>
            <a:pPr>
              <a:defRPr/>
            </a:pPr>
            <a:r>
              <a:rPr lang="en-US" altLang="zh-TW" b="1" dirty="0" err="1" smtClean="0">
                <a:solidFill>
                  <a:srgbClr val="FF0000"/>
                </a:solidFill>
              </a:rPr>
              <a:t>Minimise</a:t>
            </a:r>
            <a:r>
              <a:rPr lang="en-US" altLang="zh-TW" b="1" dirty="0" smtClean="0">
                <a:solidFill>
                  <a:srgbClr val="FF0000"/>
                </a:solidFill>
              </a:rPr>
              <a:t> muscle soreness </a:t>
            </a:r>
            <a:r>
              <a:rPr lang="en-US" altLang="zh-TW" dirty="0" smtClean="0"/>
              <a:t>and injury by participation in exercise of moderate intensity, particularly in the early phase of exercise adoption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3"/>
          <p:cNvSpPr>
            <a:spLocks noGrp="1"/>
          </p:cNvSpPr>
          <p:nvPr>
            <p:ph type="ctrTitle"/>
          </p:nvPr>
        </p:nvSpPr>
        <p:spPr>
          <a:xfrm>
            <a:off x="685800" y="2319338"/>
            <a:ext cx="7772400" cy="1470025"/>
          </a:xfrm>
        </p:spPr>
        <p:txBody>
          <a:bodyPr/>
          <a:lstStyle/>
          <a:p>
            <a:r>
              <a:rPr lang="en-US" altLang="zh-TW" smtClean="0">
                <a:solidFill>
                  <a:schemeClr val="tx2"/>
                </a:solidFill>
                <a:latin typeface="Impact" pitchFamily="34" charset="0"/>
              </a:rPr>
              <a:t>Prevention of </a:t>
            </a:r>
            <a:br>
              <a:rPr lang="en-US" altLang="zh-TW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en-US" altLang="zh-TW" smtClean="0">
                <a:solidFill>
                  <a:schemeClr val="tx2"/>
                </a:solidFill>
                <a:latin typeface="Impact" pitchFamily="34" charset="0"/>
              </a:rPr>
              <a:t>Exercise Related Injuries</a:t>
            </a:r>
            <a:endParaRPr lang="zh-HK" alt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altLang="zh-HK" dirty="0" smtClean="0"/>
          </a:p>
          <a:p>
            <a:pPr>
              <a:defRPr/>
            </a:pP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z="3600" smtClean="0">
                <a:latin typeface="Impact" pitchFamily="34" charset="0"/>
              </a:rPr>
              <a:t>Prevention of Exercise Related Injuries</a:t>
            </a:r>
            <a:endParaRPr lang="zh-HK" alt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HK" sz="2800" dirty="0"/>
              <a:t>Light </a:t>
            </a:r>
            <a:r>
              <a:rPr lang="en-US" altLang="zh-HK" sz="2800" dirty="0">
                <a:solidFill>
                  <a:srgbClr val="FF0000"/>
                </a:solidFill>
              </a:rPr>
              <a:t>meal</a:t>
            </a:r>
            <a:r>
              <a:rPr lang="en-US" altLang="zh-HK" sz="2800" dirty="0"/>
              <a:t> and well </a:t>
            </a:r>
            <a:r>
              <a:rPr lang="en-US" altLang="zh-HK" sz="2800" dirty="0" smtClean="0">
                <a:solidFill>
                  <a:srgbClr val="FF0000"/>
                </a:solidFill>
              </a:rPr>
              <a:t>hydrated </a:t>
            </a:r>
            <a:r>
              <a:rPr lang="en-US" altLang="zh-HK" sz="2800" dirty="0" smtClean="0"/>
              <a:t>before exercise </a:t>
            </a:r>
            <a:endParaRPr lang="en-US" altLang="zh-HK" sz="2800" dirty="0"/>
          </a:p>
          <a:p>
            <a:pPr>
              <a:defRPr/>
            </a:pPr>
            <a:r>
              <a:rPr lang="en-US" altLang="zh-HK" sz="2800" dirty="0" smtClean="0"/>
              <a:t>Proper </a:t>
            </a:r>
            <a:r>
              <a:rPr lang="en-US" altLang="zh-HK" sz="2800" dirty="0"/>
              <a:t>sports </a:t>
            </a:r>
            <a:r>
              <a:rPr lang="en-US" altLang="zh-HK" sz="2800" dirty="0">
                <a:solidFill>
                  <a:srgbClr val="FF0000"/>
                </a:solidFill>
              </a:rPr>
              <a:t>apparatus</a:t>
            </a:r>
          </a:p>
          <a:p>
            <a:pPr>
              <a:defRPr/>
            </a:pPr>
            <a:r>
              <a:rPr lang="en-US" altLang="zh-HK" sz="2800" dirty="0" smtClean="0"/>
              <a:t>Listen </a:t>
            </a:r>
            <a:r>
              <a:rPr lang="en-US" altLang="zh-HK" sz="2800" dirty="0"/>
              <a:t>to your </a:t>
            </a:r>
            <a:r>
              <a:rPr lang="en-US" altLang="zh-HK" sz="2800" dirty="0" smtClean="0"/>
              <a:t>body, </a:t>
            </a:r>
            <a:r>
              <a:rPr lang="en-US" altLang="zh-HK" sz="2800" dirty="0" smtClean="0">
                <a:solidFill>
                  <a:srgbClr val="FF0000"/>
                </a:solidFill>
              </a:rPr>
              <a:t>don’t work through pain / discomfort</a:t>
            </a:r>
            <a:endParaRPr lang="en-US" altLang="zh-HK" sz="2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zh-HK" sz="2800" dirty="0" smtClean="0"/>
              <a:t>Time </a:t>
            </a:r>
            <a:r>
              <a:rPr lang="en-US" altLang="zh-HK" sz="2800" dirty="0"/>
              <a:t>for </a:t>
            </a:r>
            <a:r>
              <a:rPr lang="en-US" altLang="zh-HK" sz="2800" dirty="0">
                <a:solidFill>
                  <a:srgbClr val="FF0000"/>
                </a:solidFill>
              </a:rPr>
              <a:t>rest and recovery</a:t>
            </a:r>
          </a:p>
          <a:p>
            <a:pPr>
              <a:defRPr/>
            </a:pPr>
            <a:r>
              <a:rPr lang="en-US" altLang="zh-HK" sz="2800" dirty="0" smtClean="0">
                <a:solidFill>
                  <a:srgbClr val="FF0000"/>
                </a:solidFill>
              </a:rPr>
              <a:t>Consult </a:t>
            </a:r>
            <a:r>
              <a:rPr lang="en-US" altLang="zh-HK" sz="2800" dirty="0"/>
              <a:t>a </a:t>
            </a:r>
            <a:r>
              <a:rPr lang="en-US" altLang="zh-HK" sz="2800" dirty="0" smtClean="0"/>
              <a:t>health care / exercise professionals when </a:t>
            </a:r>
            <a:r>
              <a:rPr lang="en-US" altLang="zh-HK" sz="2800" dirty="0"/>
              <a:t>in </a:t>
            </a:r>
            <a:r>
              <a:rPr lang="en-US" altLang="zh-HK" sz="2800" dirty="0" smtClean="0"/>
              <a:t>doubt</a:t>
            </a:r>
            <a:endParaRPr lang="en-US" altLang="zh-H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z="3600" smtClean="0">
                <a:latin typeface="Impact" pitchFamily="34" charset="0"/>
              </a:rPr>
              <a:t>Prevention of Exercise Related Injuries</a:t>
            </a:r>
            <a:endParaRPr lang="zh-HK" alt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/>
          <a:lstStyle/>
          <a:p>
            <a:pPr>
              <a:defRPr/>
            </a:pPr>
            <a:r>
              <a:rPr lang="en-US" altLang="zh-HK" sz="2400" dirty="0" smtClean="0"/>
              <a:t>Adequate </a:t>
            </a:r>
            <a:r>
              <a:rPr lang="en-US" altLang="zh-HK" sz="2400" dirty="0">
                <a:solidFill>
                  <a:srgbClr val="FF0000"/>
                </a:solidFill>
              </a:rPr>
              <a:t>Warm up and cool down </a:t>
            </a:r>
            <a:r>
              <a:rPr lang="en-US" altLang="zh-HK" sz="2400" dirty="0"/>
              <a:t>(low intensity workout)</a:t>
            </a:r>
          </a:p>
          <a:p>
            <a:pPr>
              <a:defRPr/>
            </a:pPr>
            <a:r>
              <a:rPr lang="en-US" altLang="zh-HK" sz="2400" dirty="0">
                <a:solidFill>
                  <a:srgbClr val="FF0000"/>
                </a:solidFill>
              </a:rPr>
              <a:t>Stretch</a:t>
            </a:r>
            <a:r>
              <a:rPr lang="en-US" altLang="zh-HK" sz="2400" dirty="0"/>
              <a:t> before and after workout (control, slow and gentle)</a:t>
            </a:r>
          </a:p>
          <a:p>
            <a:pPr>
              <a:defRPr/>
            </a:pPr>
            <a:r>
              <a:rPr lang="en-US" altLang="zh-HK" sz="2400" dirty="0" smtClean="0">
                <a:solidFill>
                  <a:srgbClr val="FF0000"/>
                </a:solidFill>
              </a:rPr>
              <a:t>Progress </a:t>
            </a:r>
            <a:r>
              <a:rPr lang="en-US" altLang="zh-HK" sz="2400" dirty="0">
                <a:solidFill>
                  <a:srgbClr val="FF0000"/>
                </a:solidFill>
              </a:rPr>
              <a:t>gradually </a:t>
            </a:r>
            <a:r>
              <a:rPr lang="en-US" altLang="zh-HK" sz="2400" dirty="0"/>
              <a:t>(Time/</a:t>
            </a:r>
            <a:r>
              <a:rPr lang="en-US" altLang="zh-HK" sz="2400" dirty="0" err="1"/>
              <a:t>Freq</a:t>
            </a:r>
            <a:r>
              <a:rPr lang="en-US" altLang="zh-HK" sz="2400" dirty="0"/>
              <a:t> --&gt; Intensity)</a:t>
            </a:r>
          </a:p>
          <a:p>
            <a:pPr>
              <a:defRPr/>
            </a:pPr>
            <a:r>
              <a:rPr lang="en-US" altLang="zh-HK" sz="2400" dirty="0" smtClean="0">
                <a:solidFill>
                  <a:srgbClr val="FF0000"/>
                </a:solidFill>
              </a:rPr>
              <a:t>Cross-training</a:t>
            </a:r>
            <a:r>
              <a:rPr lang="en-US" altLang="zh-HK" sz="2400" dirty="0" smtClean="0"/>
              <a:t> </a:t>
            </a:r>
            <a:r>
              <a:rPr lang="en-US" altLang="zh-HK" sz="2400" dirty="0"/>
              <a:t>to reduce overuse </a:t>
            </a:r>
          </a:p>
          <a:p>
            <a:pPr>
              <a:defRPr/>
            </a:pPr>
            <a:r>
              <a:rPr lang="en-US" altLang="zh-HK" sz="2400" dirty="0">
                <a:solidFill>
                  <a:srgbClr val="FF0000"/>
                </a:solidFill>
              </a:rPr>
              <a:t>Avoid high risk movement</a:t>
            </a:r>
            <a:r>
              <a:rPr lang="en-US" altLang="zh-HK" sz="2400" dirty="0"/>
              <a:t>: Standing toe-touches, full squat, sit-up, double leg raises, behind neck press, etc.</a:t>
            </a:r>
            <a:endParaRPr lang="zh-HK" altLang="en-US" sz="2400" dirty="0"/>
          </a:p>
          <a:p>
            <a:pPr>
              <a:defRPr/>
            </a:pPr>
            <a:r>
              <a:rPr lang="en-US" altLang="zh-HK" sz="2400" dirty="0" smtClean="0"/>
              <a:t>Treat musculoskeletal injuries with </a:t>
            </a:r>
            <a:r>
              <a:rPr lang="en-US" altLang="zh-HK" sz="2400" dirty="0" smtClean="0">
                <a:solidFill>
                  <a:srgbClr val="FF0000"/>
                </a:solidFill>
              </a:rPr>
              <a:t>PRICE </a:t>
            </a:r>
            <a:r>
              <a:rPr lang="en-US" altLang="zh-HK" sz="2400" dirty="0" smtClean="0"/>
              <a:t/>
            </a:r>
            <a:br>
              <a:rPr lang="en-US" altLang="zh-HK" sz="2400" dirty="0" smtClean="0"/>
            </a:br>
            <a:r>
              <a:rPr lang="en-US" altLang="zh-HK" sz="2400" dirty="0" smtClean="0"/>
              <a:t>(Protection, Rest, Ice,  Compression, Elevation)</a:t>
            </a:r>
            <a:endParaRPr lang="en-US" altLang="zh-H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3"/>
          <p:cNvSpPr>
            <a:spLocks noGrp="1"/>
          </p:cNvSpPr>
          <p:nvPr>
            <p:ph type="ctrTitle"/>
          </p:nvPr>
        </p:nvSpPr>
        <p:spPr>
          <a:xfrm>
            <a:off x="685800" y="2319338"/>
            <a:ext cx="7772400" cy="1470025"/>
          </a:xfrm>
        </p:spPr>
        <p:txBody>
          <a:bodyPr/>
          <a:lstStyle/>
          <a:p>
            <a:r>
              <a:rPr lang="en-US" altLang="zh-TW" smtClean="0">
                <a:solidFill>
                  <a:schemeClr val="tx2"/>
                </a:solidFill>
                <a:latin typeface="Impact" pitchFamily="34" charset="0"/>
              </a:rPr>
              <a:t>Exercise Demonstration</a:t>
            </a:r>
            <a:br>
              <a:rPr lang="en-US" altLang="zh-TW" smtClean="0">
                <a:solidFill>
                  <a:schemeClr val="tx2"/>
                </a:solidFill>
                <a:latin typeface="Impact" pitchFamily="34" charset="0"/>
              </a:rPr>
            </a:br>
            <a:r>
              <a:rPr lang="en-US" altLang="zh-TW" smtClean="0">
                <a:solidFill>
                  <a:schemeClr val="tx2"/>
                </a:solidFill>
                <a:latin typeface="Impact" pitchFamily="34" charset="0"/>
              </a:rPr>
              <a:t>Clinical Case Studies</a:t>
            </a:r>
            <a:endParaRPr lang="zh-HK" altLang="en-US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altLang="zh-HK" dirty="0" smtClean="0"/>
          </a:p>
          <a:p>
            <a:pPr>
              <a:defRPr/>
            </a:pP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mtClean="0">
                <a:latin typeface="Impact" pitchFamily="34" charset="0"/>
              </a:rPr>
              <a:t>Exercise Practice</a:t>
            </a:r>
            <a:endParaRPr lang="zh-HK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HK" b="1" dirty="0" smtClean="0"/>
              <a:t>Warm Up Exercise – Ballistic Stretching</a:t>
            </a:r>
          </a:p>
          <a:p>
            <a:pPr>
              <a:defRPr/>
            </a:pPr>
            <a:r>
              <a:rPr lang="en-US" altLang="zh-HK" b="1" dirty="0" smtClean="0"/>
              <a:t>Aerobic Exercise</a:t>
            </a:r>
            <a:br>
              <a:rPr lang="en-US" altLang="zh-HK" b="1" dirty="0" smtClean="0"/>
            </a:br>
            <a:r>
              <a:rPr lang="en-US" altLang="zh-HK" sz="2400" dirty="0" smtClean="0"/>
              <a:t>(modification </a:t>
            </a:r>
            <a:r>
              <a:rPr lang="en-US" altLang="zh-HK" sz="2400" dirty="0"/>
              <a:t>for special population)</a:t>
            </a:r>
            <a:r>
              <a:rPr lang="en-US" altLang="zh-HK" sz="2400" b="1" dirty="0" smtClean="0"/>
              <a:t> </a:t>
            </a:r>
            <a:endParaRPr lang="en-US" altLang="zh-HK" sz="2400" dirty="0"/>
          </a:p>
          <a:p>
            <a:pPr>
              <a:defRPr/>
            </a:pPr>
            <a:r>
              <a:rPr lang="en-US" altLang="zh-HK" b="1" dirty="0" smtClean="0"/>
              <a:t>Resistance Exercise / Circuit training </a:t>
            </a:r>
            <a:br>
              <a:rPr lang="en-US" altLang="zh-HK" b="1" dirty="0" smtClean="0"/>
            </a:br>
            <a:r>
              <a:rPr lang="en-US" altLang="zh-HK" sz="2400" dirty="0" smtClean="0"/>
              <a:t>(modification for special population)</a:t>
            </a:r>
            <a:endParaRPr lang="en-US" altLang="zh-HK" dirty="0"/>
          </a:p>
          <a:p>
            <a:pPr>
              <a:defRPr/>
            </a:pPr>
            <a:r>
              <a:rPr lang="en-US" altLang="zh-HK" b="1" dirty="0" smtClean="0"/>
              <a:t>Balance Exercise </a:t>
            </a:r>
            <a:endParaRPr lang="en-US" altLang="zh-HK" b="1" dirty="0"/>
          </a:p>
          <a:p>
            <a:pPr>
              <a:defRPr/>
            </a:pPr>
            <a:r>
              <a:rPr lang="en-US" altLang="zh-HK" b="1" dirty="0" smtClean="0"/>
              <a:t>Cool Down Exercise </a:t>
            </a:r>
            <a:r>
              <a:rPr lang="en-US" altLang="zh-HK" b="1" dirty="0"/>
              <a:t>– </a:t>
            </a:r>
            <a:r>
              <a:rPr lang="en-US" altLang="zh-HK" b="1" dirty="0" smtClean="0"/>
              <a:t>Static Stretching</a:t>
            </a:r>
            <a:endParaRPr lang="en-US" altLang="zh-HK" b="1" dirty="0"/>
          </a:p>
          <a:p>
            <a:pPr>
              <a:defRPr/>
            </a:pPr>
            <a:endParaRPr lang="en-US" altLang="zh-HK" dirty="0" smtClean="0"/>
          </a:p>
          <a:p>
            <a:pPr>
              <a:defRPr/>
            </a:pP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z="3600" smtClean="0"/>
              <a:t>Examples of Circuit Training &amp; Resistance Exercise using body weight</a:t>
            </a:r>
            <a:endParaRPr lang="zh-HK" altLang="en-US" sz="3600" smtClean="0"/>
          </a:p>
        </p:txBody>
      </p:sp>
      <p:pic>
        <p:nvPicPr>
          <p:cNvPr id="104451" name="Picture Placeholder 1" descr="Table. No title avai...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698750"/>
            <a:ext cx="316865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Placeholder 1" descr="Table. No title avai...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774950"/>
            <a:ext cx="245745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4453" name="Group 21"/>
          <p:cNvGrpSpPr>
            <a:grpSpLocks/>
          </p:cNvGrpSpPr>
          <p:nvPr/>
        </p:nvGrpSpPr>
        <p:grpSpPr bwMode="auto">
          <a:xfrm>
            <a:off x="5364163" y="3022600"/>
            <a:ext cx="360362" cy="2792413"/>
            <a:chOff x="6012160" y="2564903"/>
            <a:chExt cx="360040" cy="300942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372200" y="2564903"/>
              <a:ext cx="0" cy="300942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012160" y="2908789"/>
              <a:ext cx="360040" cy="43114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6012160" y="3339928"/>
              <a:ext cx="360040" cy="4328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012160" y="3812129"/>
              <a:ext cx="360040" cy="4328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012160" y="4277486"/>
              <a:ext cx="360040" cy="43285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012160" y="4710335"/>
              <a:ext cx="360040" cy="43114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6012160" y="5141475"/>
              <a:ext cx="360040" cy="43285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6281738" y="4298950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104455" name="TextBox 24"/>
          <p:cNvSpPr txBox="1">
            <a:spLocks noChangeArrowheads="1"/>
          </p:cNvSpPr>
          <p:nvPr/>
        </p:nvSpPr>
        <p:spPr bwMode="auto">
          <a:xfrm>
            <a:off x="7164388" y="4298950"/>
            <a:ext cx="1439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HK" sz="2800"/>
              <a:t>&gt;=90</a:t>
            </a:r>
            <a:r>
              <a:rPr lang="en-US" altLang="zh-HK" sz="2800" baseline="30000"/>
              <a:t>o</a:t>
            </a:r>
            <a:endParaRPr lang="zh-HK" altLang="en-US" sz="2800" baseline="30000"/>
          </a:p>
        </p:txBody>
      </p:sp>
      <p:sp>
        <p:nvSpPr>
          <p:cNvPr id="26" name="Isosceles Triangle 25"/>
          <p:cNvSpPr/>
          <p:nvPr/>
        </p:nvSpPr>
        <p:spPr>
          <a:xfrm>
            <a:off x="7604125" y="4967288"/>
            <a:ext cx="1098550" cy="893762"/>
          </a:xfrm>
          <a:prstGeom prst="triangle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OA Knee</a:t>
            </a:r>
            <a:endParaRPr lang="zh-HK" altLang="en-US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4457" name="Rectangle 26"/>
          <p:cNvSpPr>
            <a:spLocks noChangeArrowheads="1"/>
          </p:cNvSpPr>
          <p:nvPr/>
        </p:nvSpPr>
        <p:spPr bwMode="auto">
          <a:xfrm>
            <a:off x="34925" y="5949950"/>
            <a:ext cx="9217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HK"/>
              <a:t>Repetitions: 15 reps over 60s; Sets: 2-3 (with &gt;30s intermittent rest)</a:t>
            </a:r>
            <a:endParaRPr lang="zh-HK" altLang="en-US"/>
          </a:p>
        </p:txBody>
      </p:sp>
      <p:sp>
        <p:nvSpPr>
          <p:cNvPr id="104458" name="Rectangle 27"/>
          <p:cNvSpPr>
            <a:spLocks noChangeArrowheads="1"/>
          </p:cNvSpPr>
          <p:nvPr/>
        </p:nvSpPr>
        <p:spPr bwMode="auto">
          <a:xfrm rot="5400000">
            <a:off x="6819900" y="4017963"/>
            <a:ext cx="43386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HK" sz="800"/>
              <a:t>Source: Klika B. and Jordon C (2013).  High Intensity Circuit Training Using Body Weight: Maximum Results with Minimal Investment.  ACSM's Health and Fitness Journal 17(3)8-13.</a:t>
            </a:r>
            <a:endParaRPr lang="zh-HK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TW" sz="3600" smtClean="0"/>
              <a:t>Recommendations for Prescribing Exercise to DM Patients</a:t>
            </a:r>
            <a:endParaRPr lang="zh-TW" alt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37449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dirty="0" smtClean="0"/>
              <a:t>Exercise prescription with the FITT principle</a:t>
            </a:r>
          </a:p>
          <a:p>
            <a:pPr lvl="1"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More or less the same as that recommended for Healthy Adults</a:t>
            </a:r>
          </a:p>
          <a:p>
            <a:pPr>
              <a:defRPr/>
            </a:pPr>
            <a:r>
              <a:rPr lang="en-US" altLang="zh-TW" dirty="0" smtClean="0"/>
              <a:t>Rate of progression should be </a:t>
            </a:r>
            <a:r>
              <a:rPr lang="en-US" altLang="zh-TW" dirty="0" smtClean="0">
                <a:solidFill>
                  <a:srgbClr val="FF0000"/>
                </a:solidFill>
              </a:rPr>
              <a:t>gradual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z="3600" smtClean="0"/>
              <a:t>Examples of Circuit Training &amp; Resistance Exercise using body weight</a:t>
            </a:r>
            <a:endParaRPr lang="zh-HK" altLang="en-US" sz="3600" smtClean="0"/>
          </a:p>
        </p:txBody>
      </p:sp>
      <p:pic>
        <p:nvPicPr>
          <p:cNvPr id="105475" name="Picture Placeholder 1" descr="Table. No title avai...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429000"/>
            <a:ext cx="4462463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2" descr="http://learning.summitrehab.ca/media/img/344241/elbow_wall_pushu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847975"/>
            <a:ext cx="3167063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7" name="TextBox 9"/>
          <p:cNvSpPr txBox="1">
            <a:spLocks noChangeArrowheads="1"/>
          </p:cNvSpPr>
          <p:nvPr/>
        </p:nvSpPr>
        <p:spPr bwMode="auto">
          <a:xfrm>
            <a:off x="5867400" y="2276475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HK" sz="2000"/>
              <a:t>Wall Push-up</a:t>
            </a:r>
            <a:endParaRPr lang="en-US" altLang="zh-HK" sz="2000" baseline="30000"/>
          </a:p>
        </p:txBody>
      </p:sp>
      <p:sp>
        <p:nvSpPr>
          <p:cNvPr id="11" name="Rectangle 10"/>
          <p:cNvSpPr/>
          <p:nvPr/>
        </p:nvSpPr>
        <p:spPr>
          <a:xfrm>
            <a:off x="4932363" y="2708275"/>
            <a:ext cx="3816350" cy="32210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105479" name="Rectangle 13"/>
          <p:cNvSpPr>
            <a:spLocks noChangeArrowheads="1"/>
          </p:cNvSpPr>
          <p:nvPr/>
        </p:nvSpPr>
        <p:spPr bwMode="auto">
          <a:xfrm>
            <a:off x="34925" y="5949950"/>
            <a:ext cx="9217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HK"/>
              <a:t>Repetitions: 15 reps over 60s; Sets: 2-3 (with &gt;30s intermittent rest)</a:t>
            </a:r>
            <a:endParaRPr lang="zh-HK" altLang="en-US"/>
          </a:p>
        </p:txBody>
      </p:sp>
      <p:sp>
        <p:nvSpPr>
          <p:cNvPr id="105480" name="Rectangle 14"/>
          <p:cNvSpPr>
            <a:spLocks noChangeArrowheads="1"/>
          </p:cNvSpPr>
          <p:nvPr/>
        </p:nvSpPr>
        <p:spPr bwMode="auto">
          <a:xfrm rot="5400000">
            <a:off x="6819900" y="4017963"/>
            <a:ext cx="43386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HK" sz="800"/>
              <a:t>Source: Klika B. and Jordon C (2013).  High Intensity Circuit Training Using Body Weight: Maximum Results with Minimal Investment.  ACSM's Health and Fitness Journal 17(3)8-13.</a:t>
            </a:r>
            <a:endParaRPr lang="zh-HK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Placeholder 1" descr="Table. No title avai...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" y="3005138"/>
            <a:ext cx="8001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Triangle 2"/>
          <p:cNvSpPr/>
          <p:nvPr/>
        </p:nvSpPr>
        <p:spPr>
          <a:xfrm>
            <a:off x="1258888" y="4013200"/>
            <a:ext cx="1966912" cy="1133475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dirty="0">
                <a:solidFill>
                  <a:schemeClr val="accent1">
                    <a:lumMod val="75000"/>
                  </a:schemeClr>
                </a:solidFill>
              </a:rPr>
              <a:t>Pillow Support</a:t>
            </a:r>
            <a:endParaRPr lang="zh-HK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4932363" y="4013200"/>
            <a:ext cx="1966912" cy="1133475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dirty="0">
                <a:solidFill>
                  <a:schemeClr val="accent1">
                    <a:lumMod val="75000"/>
                  </a:schemeClr>
                </a:solidFill>
              </a:rPr>
              <a:t>Pillow Support</a:t>
            </a:r>
            <a:endParaRPr lang="zh-HK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6501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z="3600" smtClean="0"/>
              <a:t>Examples of Circuit Training &amp; Resistance Exercise using body weight</a:t>
            </a:r>
            <a:endParaRPr lang="zh-HK" altLang="en-US" sz="3600" smtClean="0"/>
          </a:p>
        </p:txBody>
      </p:sp>
      <p:sp>
        <p:nvSpPr>
          <p:cNvPr id="106502" name="Rectangle 8"/>
          <p:cNvSpPr>
            <a:spLocks noChangeArrowheads="1"/>
          </p:cNvSpPr>
          <p:nvPr/>
        </p:nvSpPr>
        <p:spPr bwMode="auto">
          <a:xfrm>
            <a:off x="34925" y="5949950"/>
            <a:ext cx="9217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HK"/>
              <a:t>Repetitions: 15 reps over 60s; Sets: 2-3 (with &gt;30s intermittent rest)</a:t>
            </a:r>
            <a:endParaRPr lang="zh-HK" altLang="en-US"/>
          </a:p>
        </p:txBody>
      </p:sp>
      <p:sp>
        <p:nvSpPr>
          <p:cNvPr id="106503" name="Rectangle 11"/>
          <p:cNvSpPr>
            <a:spLocks noChangeArrowheads="1"/>
          </p:cNvSpPr>
          <p:nvPr/>
        </p:nvSpPr>
        <p:spPr bwMode="auto">
          <a:xfrm rot="5400000">
            <a:off x="6819900" y="4017963"/>
            <a:ext cx="43386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HK" sz="800"/>
              <a:t>Source: Klika B. and Jordon C (2013).  High Intensity Circuit Training Using Body Weight: Maximum Results with Minimal Investment.  ACSM's Health and Fitness Journal 17(3)8-13.</a:t>
            </a:r>
            <a:endParaRPr lang="zh-HK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z="3600" smtClean="0"/>
              <a:t>Examples of Circuit Training &amp; Resistance Exercise using body weight</a:t>
            </a:r>
            <a:endParaRPr lang="zh-HK" altLang="en-US" sz="3600" smtClean="0"/>
          </a:p>
        </p:txBody>
      </p:sp>
      <p:pic>
        <p:nvPicPr>
          <p:cNvPr id="107523" name="Picture Placeholder 1" descr="Table. No title avai...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565400"/>
            <a:ext cx="3167062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TextBox 9"/>
          <p:cNvSpPr txBox="1">
            <a:spLocks noChangeArrowheads="1"/>
          </p:cNvSpPr>
          <p:nvPr/>
        </p:nvSpPr>
        <p:spPr bwMode="auto">
          <a:xfrm>
            <a:off x="4500563" y="3860800"/>
            <a:ext cx="54006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HK" sz="2800"/>
              <a:t>Lower seat height </a:t>
            </a:r>
            <a:br>
              <a:rPr lang="en-US" altLang="zh-HK" sz="2800"/>
            </a:br>
            <a:r>
              <a:rPr lang="en-US" altLang="zh-HK" sz="2400"/>
              <a:t>(around 6-12 inch)</a:t>
            </a:r>
            <a:endParaRPr lang="en-US" altLang="zh-HK" sz="2800"/>
          </a:p>
          <a:p>
            <a:r>
              <a:rPr lang="en-US" altLang="zh-HK" sz="2800"/>
              <a:t> - Hip Flex &gt;90</a:t>
            </a:r>
            <a:r>
              <a:rPr lang="en-US" altLang="zh-HK" sz="2800" baseline="30000"/>
              <a:t>o</a:t>
            </a:r>
          </a:p>
          <a:p>
            <a:r>
              <a:rPr lang="en-US" altLang="zh-HK" sz="2800"/>
              <a:t> - Knee Flex &lt;90</a:t>
            </a:r>
            <a:r>
              <a:rPr lang="en-US" altLang="zh-HK" sz="2800" baseline="30000"/>
              <a:t>o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067175" y="4900613"/>
            <a:ext cx="0" cy="3286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067175" y="5332413"/>
            <a:ext cx="0" cy="3286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/>
          <p:cNvSpPr/>
          <p:nvPr/>
        </p:nvSpPr>
        <p:spPr>
          <a:xfrm>
            <a:off x="7524750" y="4618038"/>
            <a:ext cx="1096963" cy="893762"/>
          </a:xfrm>
          <a:prstGeom prst="triangle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OA Knee</a:t>
            </a:r>
            <a:endParaRPr lang="zh-HK" altLang="en-US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7528" name="Rectangle 20"/>
          <p:cNvSpPr>
            <a:spLocks noChangeArrowheads="1"/>
          </p:cNvSpPr>
          <p:nvPr/>
        </p:nvSpPr>
        <p:spPr bwMode="auto">
          <a:xfrm>
            <a:off x="34925" y="5949950"/>
            <a:ext cx="9217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HK"/>
              <a:t>Repetitions: 15 reps over 60s; Sets: 2-3 (with &gt;30s intermittent rest)</a:t>
            </a:r>
            <a:endParaRPr lang="zh-HK" altLang="en-US"/>
          </a:p>
        </p:txBody>
      </p:sp>
      <p:sp>
        <p:nvSpPr>
          <p:cNvPr id="107529" name="Rectangle 21"/>
          <p:cNvSpPr>
            <a:spLocks noChangeArrowheads="1"/>
          </p:cNvSpPr>
          <p:nvPr/>
        </p:nvSpPr>
        <p:spPr bwMode="auto">
          <a:xfrm rot="5400000">
            <a:off x="6819900" y="4017963"/>
            <a:ext cx="43386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HK" sz="800"/>
              <a:t>Source: Klika B. and Jordon C (2013).  High Intensity Circuit Training Using Body Weight: Maximum Results with Minimal Investment.  ACSM's Health and Fitness Journal 17(3)8-13.</a:t>
            </a:r>
            <a:endParaRPr lang="zh-HK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z="3600" smtClean="0"/>
              <a:t>Examples of Circuit Training &amp; Resistance Exercise using body weight</a:t>
            </a:r>
            <a:endParaRPr lang="zh-HK" altLang="en-US" sz="3600" smtClean="0"/>
          </a:p>
        </p:txBody>
      </p:sp>
      <p:pic>
        <p:nvPicPr>
          <p:cNvPr id="108547" name="Picture Placeholder 1" descr="Table. No title avai...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703513"/>
            <a:ext cx="3973512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2" descr="http://2.bp.blogspot.com/_QjvCbWfbchs/TFtglkvygFI/AAAAAAAAAEM/4cFlTHMD1yQ/s320/p17_ChairSquat_1_K1_F%5B1%5D.jpg"/>
          <p:cNvPicPr>
            <a:picLocks noChangeAspect="1" noChangeArrowheads="1"/>
          </p:cNvPicPr>
          <p:nvPr/>
        </p:nvPicPr>
        <p:blipFill>
          <a:blip r:embed="rId4" cstate="print"/>
          <a:srcRect l="50000"/>
          <a:stretch>
            <a:fillRect/>
          </a:stretch>
        </p:blipFill>
        <p:spPr bwMode="auto">
          <a:xfrm>
            <a:off x="4932363" y="2676525"/>
            <a:ext cx="188277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Picture 2" descr="http://2.bp.blogspot.com/_QjvCbWfbchs/TFtglkvygFI/AAAAAAAAAEM/4cFlTHMD1yQ/s320/p17_ChairSquat_1_K1_F%5B1%5D.jpg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6659563" y="2349500"/>
            <a:ext cx="1884362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0" name="TextBox 9"/>
          <p:cNvSpPr txBox="1">
            <a:spLocks noChangeArrowheads="1"/>
          </p:cNvSpPr>
          <p:nvPr/>
        </p:nvSpPr>
        <p:spPr bwMode="auto">
          <a:xfrm>
            <a:off x="5867400" y="2276475"/>
            <a:ext cx="2017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HK" sz="2000"/>
              <a:t>Sit to Stand Ex.</a:t>
            </a:r>
            <a:endParaRPr lang="en-US" altLang="zh-HK" sz="2000" baseline="30000"/>
          </a:p>
        </p:txBody>
      </p:sp>
      <p:sp>
        <p:nvSpPr>
          <p:cNvPr id="11" name="Oval 10"/>
          <p:cNvSpPr/>
          <p:nvPr/>
        </p:nvSpPr>
        <p:spPr>
          <a:xfrm>
            <a:off x="2627313" y="4581525"/>
            <a:ext cx="720725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108552" name="TextBox 11"/>
          <p:cNvSpPr txBox="1">
            <a:spLocks noChangeArrowheads="1"/>
          </p:cNvSpPr>
          <p:nvPr/>
        </p:nvSpPr>
        <p:spPr bwMode="auto">
          <a:xfrm>
            <a:off x="3348038" y="4578350"/>
            <a:ext cx="143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HK" sz="2400"/>
              <a:t>&gt;=90</a:t>
            </a:r>
            <a:r>
              <a:rPr lang="en-US" altLang="zh-HK" sz="2400" baseline="30000"/>
              <a:t>o</a:t>
            </a:r>
            <a:endParaRPr lang="zh-HK" altLang="en-US" sz="2400" baseline="30000"/>
          </a:p>
        </p:txBody>
      </p:sp>
      <p:sp>
        <p:nvSpPr>
          <p:cNvPr id="13" name="Isosceles Triangle 12"/>
          <p:cNvSpPr/>
          <p:nvPr/>
        </p:nvSpPr>
        <p:spPr>
          <a:xfrm>
            <a:off x="1511300" y="4808538"/>
            <a:ext cx="1098550" cy="893762"/>
          </a:xfrm>
          <a:prstGeom prst="triangle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HK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OA Knee</a:t>
            </a:r>
            <a:endParaRPr lang="zh-HK" altLang="en-US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8554" name="TextBox 13"/>
          <p:cNvSpPr txBox="1">
            <a:spLocks noChangeArrowheads="1"/>
          </p:cNvSpPr>
          <p:nvPr/>
        </p:nvSpPr>
        <p:spPr bwMode="auto">
          <a:xfrm>
            <a:off x="1187450" y="3811588"/>
            <a:ext cx="2016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HK" sz="1100"/>
              <a:t>Back Straight,</a:t>
            </a:r>
          </a:p>
          <a:p>
            <a:pPr algn="ctr"/>
            <a:r>
              <a:rPr lang="en-US" altLang="zh-HK" sz="1100"/>
              <a:t>Sit backwards,</a:t>
            </a:r>
          </a:p>
          <a:p>
            <a:pPr algn="ctr"/>
            <a:r>
              <a:rPr lang="en-US" altLang="zh-HK" sz="1100"/>
              <a:t>Keep Knee Cap </a:t>
            </a:r>
            <a:br>
              <a:rPr lang="en-US" altLang="zh-HK" sz="1100"/>
            </a:br>
            <a:r>
              <a:rPr lang="en-US" altLang="zh-HK" sz="1100"/>
              <a:t>behind toes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32363" y="2676525"/>
            <a:ext cx="3816350" cy="32210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108556" name="Rectangle 17"/>
          <p:cNvSpPr>
            <a:spLocks noChangeArrowheads="1"/>
          </p:cNvSpPr>
          <p:nvPr/>
        </p:nvSpPr>
        <p:spPr bwMode="auto">
          <a:xfrm>
            <a:off x="34925" y="5949950"/>
            <a:ext cx="9217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HK"/>
              <a:t>Repetitions: 15 reps over 60s; Sets: 2-3 (with &gt;30s intermittent rest)</a:t>
            </a:r>
            <a:endParaRPr lang="zh-HK" altLang="en-US"/>
          </a:p>
        </p:txBody>
      </p:sp>
      <p:sp>
        <p:nvSpPr>
          <p:cNvPr id="108557" name="Rectangle 18"/>
          <p:cNvSpPr>
            <a:spLocks noChangeArrowheads="1"/>
          </p:cNvSpPr>
          <p:nvPr/>
        </p:nvSpPr>
        <p:spPr bwMode="auto">
          <a:xfrm rot="5400000">
            <a:off x="6819900" y="4017963"/>
            <a:ext cx="43386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HK" sz="800"/>
              <a:t>Source: Klika B. and Jordon C (2013).  High Intensity Circuit Training Using Body Weight: Maximum Results with Minimal Investment.  ACSM's Health and Fitness Journal 17(3)8-13.</a:t>
            </a:r>
            <a:endParaRPr lang="zh-HK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z="3600" smtClean="0"/>
              <a:t>Examples of Circuit Training &amp; Resistance Exercise using body weight</a:t>
            </a:r>
            <a:endParaRPr lang="zh-HK" altLang="en-US" sz="3600" smtClean="0"/>
          </a:p>
        </p:txBody>
      </p:sp>
      <p:pic>
        <p:nvPicPr>
          <p:cNvPr id="109571" name="Picture Placeholder 1" descr="Table. No title avai...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913063"/>
            <a:ext cx="4106862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2" name="AutoShape 2" descr="data:image/jpeg;base64,/9j/4AAQSkZJRgABAQAAAQABAAD/2wCEAAkGBhQSERUUEhQUEBIWFBQVGBUVFBcWFRYVFhgYFBgVFxYXHSYeFxklGRQUHy8gIycpLCwsFSAxNTAqNSYrLCkBCQoKDgwOFA8PFTUgHx8pKS01KSkyKTUzMi0pKSwpNS41LC8pLCwxKSwpLCksKikpNSkpNSkpKSkqKSkpKiksKf/AABEIAOgAmQMBIgACEQEDEQH/xAAbAAEAAgMBAQAAAAAAAAAAAAAABAUCAwYBB//EAEIQAAECAgUJBAcHBAEFAAAAAAEAAgMRBAUSITEGIkFRYXGRobETMoHBI0JScoKy0SRiksLS4fAUNHOiFTNDY4Px/8QAGQEBAQEBAQEAAAAAAAAAAAAAAAECBAMF/8QAIBEBAQEAAgIBBQAAAAAAAAAAAAECAxESITEEMkFxkf/aAAwDAQACEQMRAD8A+4oiICIiAiIgIiICIiCtrmtuxAAbbiPmGichdiTsXKUjtoxnFe46mAybuDRd4lbspqUTSyJ3Q2NA+LOJ5jgtUCkzdjoVRp/oIjCJFzdocRzBU2h0+PCc0hzordLHOtTGmTjfPUrKHBDsc67ThwK0vhCd2YRpaOowQdHRKU2IwObgdBuIOkEaCtyq6iZmuM5zd4XAX7zPorRRRERAREQEREBERAREQEREBERB8/yihWqeWk2Q7sxP4R9FKiVKGycwkiYmDed6l5Q1ZOlsiHumGR8TSZcnclJboGtVCAbLFBiVhJ1mxOfHfsU+GcQcFE/pxbtTuwBvKC4qJ02ule21jtlI9ArRQKmfOHL2XOaDoIBmJbpy8FPUUREQEREBERAREQEREBYueAJkgDWVHptOEMazKcpyu1k6BtXLUqtHxDNpu9oj5Wm5o24qWyN4xdfDrmUpjrg5pOxwPRKRSWsbNxu2XknUBpK4R1OeMX29jgCFso1a2nhrhYdgCCbO6R7qzNyvTXBuTue11T45e8GUhZFm+cxO83eFy0vcRfqWwG4g3Fsn7gTZeOdpaqUwhejnbHRQ5pIxXlHo5eWtmb8Zgd0SnL+aVrqugdq90nFrWymRjM4AT2K8olVBjrVpzzKQnKQnuCKmtC9RFAREQEREBERAREQFHpdKsDW43Aaz9At7nSEzcFxuUVcEmTcSPwsOA2F2J2SUt6nbeMXevGIFc1mYkSwCSJ5x9o/QaAo0SkaBgFFc+Rsi8zmTpJ1K4gZLFzJxHmG432QAZb9q5/eq+nfDizJfSqe7co73DaTsVvEyXI7j2xNhFknqFGgQAZiVlwuI2hS5s+W88mLO83ta1PXYeWti5pk5trQQQMdRu3KyixJskcRdPaLvJcZHtdpddIHnIKdU9LcIoaTmvndonKX6V653+K5OX6edXef46eqopY9ssHOII151gHeLI8Jro1R1dAz4Z0AxeNp0uRdwV4vVwiIiAiIgIiICIiAiLTSo9hpdidA1k3AcZIK+uqcGtIxAvcNZ9VnjdPZvXFRoji4taDEjPMzLWegHkusiUa2LzPGZ1k4lamQIcAGyJE4uxcfM7gsazdOji5M8ct67qHVFRtg5786Lybu27VN7MxdJDNmLvoOq0RWPffLNHq6XD+aNKlwKWCFuSSenjvd3e9PRRA3BUVfwxDih2AeL/eF3MSV5EpoGkKDWlWPpEIyBbLOE7iSNAGN4neVnU7jfDrx3HKPZi7X0F31KkVZCJiMIaSQ6chiRfMDwv8FppBnKV12CsMl2HtgZd1rncrPnyXPn7o+tyeuK/p2NWwzNgPqtmfeN3m5WqgVV65+9LwAHmSp66nxBERAREQEREBEXhKD1V1eOlDHvt81P7QaxxVdXx9GPfb0KCNR4mZNQ4gtRBsB53Hy4qTDuhrTRxfPf5N6wyqJ9GhLa+jsOLQdsr+K0tir0OJQbmQmDutAOsAT4rYAsYbZYr10XUoOfrjJgPfbhuDJ95pF09Ykt9X1a2C0yvOLna5aBqCtS2aQ4E3AaO8dwwHieizMyXt665d6z42+kqhQbLADjeTvcbR5lb0RaeQiIgIiICIiAueyzb6KGdUT8rl0Ko8sG/ZxsiM8x5oOVogzfE9Vvbi33hzmOpC0UPA+8ed/mtz8NovG8XjmFpF+T6JRKqYS6L70ubj5re104d381JU0AyiHXFdLcAB1BUExsNbAUMJZNaorEErYGoGL1xAxMt9yDztFuoAnadrcR4NzZcbR8VBjVjDb6wJ1NzjwC21fWkOzIusOJJk67EkyBNxulgUFoixa8HAgjYskBERAREQEREBVOVLZ0Z+wsP+wHmrZV2ULJ0aL7s+BB8kHE0M97ePlCkKqMchxk6yJA6DfMjSs2UlxMhEmdQa0nkFpHQ0OKezAO7hd0klHrR0MkXWCZiYOJxzhtvv1rGrYZdDbrvnMSM5nQpL6GCMc6Ux9FBIFbki5rT8VywfWUQ4BrfAnqubh0qMwm9pN7T6O6443EfwrN1ZxdNj8BH5kFvGjPPec47JyHASCiRNygitIh0wz4H6qXQYznCbgMNAPmg09qW6Ltl44YrfBpgO1bXQtWJuHmTsC9NUNJmQbXtTv/AJswQZw3gXtJadhI6KbCriK24HtdYdo+Mad81VxKviN7pDt9x+h5K3osJlmTTMjGdzp6SQb0FtQ60bEkO44+q7HwODvBTFz0SjLdApsRn326jj4O+vFRV2i0UamNf3TfpBuI3hb0BERAXhC9RBX1zRx/TxZAD0bzgNAJ8lyuS7pUhvvOHFn7LsqxZOFEGtjxxaVw+T7/ALQz3mc2vCot6+p/ZUgzGa5jHG6ZmC5p4ho4b1DfT7zZm4h2aZEDUWkyulfyWeWzfSNOuEeRP6l7Cq6cERGiec8O2ScZO3SkDu3ojGE7EnFxnIYC4CXJY1hE9G4buoWsTC8pjvRnw6hBHqZotOwxPytVtEKqapOc7eflarA3kDXp1DX5BBKoEGZLtHdHhieN3grIQFogOaAALgFIZHCKwdR1oi0OejcdI3HQp39SF72oKgrmxXNudnjX6w/V13qQ2ThMXhSXQgQoEMWXy0On+IXz8RPgFRjSIMpEEtIwIuIU2q6yc42H96Uw4XTliCNf80LRGvXlEb6Vm93yOQXiIEUBERBi9swRsXzypDKND3wfmA/Mu+i0xjbnPaDqLhPguBokFwighjyA4EEMMs2I047grBcZcMzoXuRRzYrTJZ04J988w13mq7KEGkWLDbNm1O2QJzlhZnqWVUxIkGHZmy8gzvPqtbs9nmgt6XUrH3jMOzAnaPoqOuKodDhOcbJAs3gmd7gMJbdasRWUX2m/g/dQq7p73QHA2ZGxoIPfbtQUlWMcS4MbbdMybrk1p07ldUGhxMHQXg6XTbedziJbhNVdQ0gsiTABNo44dwal0wrh/stPiQiIlJhiGJvmwXCZBlfdjgtcCKx/ciNdLUZyWddUt0aEWBgBm09/UQdIHVQqhe6jucXgCYum9oOtFTy2WnkVthNngZr1+VLDmtBLzcMC0HWSDglE/feTeTxQSmGQUMGcQbGuPEgD8ykRolyj0QTtO1mQ3N/efBBuiG5Y1OLUVztDWy8XEHo3msIz7lOqWDZhA6XEv44f6gKCeiIgIiIOIr+p4giRYtibLU7U24GQwJmqijQS91ljHF2oDUJ9F3WU39rE+H5mrm8kx9oHx/K0Koif8bHH/bjDcHeS1xXRWCbjFaNbi/zX0dUuVp+z/G1ByDKwecIjjz6hYx6c5zS10S4y9kYGerWF0ORTf+od3Mu+i6gwxqHBB8yokUsM2umdsjololoU4VvEmBm3mXd/ddtS6BDLHTYw5p9Uaty4CpoDTFhza0icPED2mg8poJoiPeZAvedTZ/l8ypdHyeiu9QM2vMuQmeS7BkMASAAGoCSyTtXH/wDHGHFLSQ4gC8AgCd5F51WeKtoQkFojNnHiH7w5NaPJShggiU6PIGWPmpLWWWgagBwUGILURo+9M7hnHpLxUyM5BHjC1JvtEN4mS6JrZCQwFypquhWos9DAT4nNHK1yV0oCIiAiIgqcqT9mdvb8wVBkgPTeD/IK7ytP2c++zqqjIweld7r/AJmqjsVRZYn0DdsRvQq9XPZZu9Ez/J0aVBpyIGa/4Pzrp1zmRbfROO1o5E+a6NBjEFx3FfOKuMojdkuRC+kr5pCuieL+RVg+loiKChaPSP8Afd1K3RDctEE57/8AI/5is45QaaHAc57nNANkSlgc6+4+A/Zb3w3ew7hPpMKTU0OUOftEu44f6gKW92xBGqiGQHEiRLuQAl1VgtFBGY06xa8XZx6regIiICIiCkyv/t//AGM6qryLGe4/cd84+itMr/7cf5Gear8iRe8/dHNzvoqOrXNZbHMhe+75SulXL5bG6EPfPIDzUEnI1voD74+Rn1V+qDJWKGwJXk2sACT3WjRuVzaedAYNt54C4cSg2r5vEEox9+IOZPkvon9OPWJdvw4YL59TxKkRB/5Yn5lYPoUJ0wDsHRexMDuKxopzG+63oFqrCkWWHWc0byD5AnwUEWi1cC0FpLCRMi4iZv04XzXkegXEl9wBNzZHDWSVMokYFrZCVw6Ktj1vaDpWAJG8undrIErPFBhVdPLGgOm5shIynK7Ay0LfSa3Mj2YmdBIkN9954Khq+u4U7PaNmDKeAOpXZhgqiJU2ULO2MBznWrIlaFwdhZBG8LpV81rCpowe6K0EEudpE+9iNYszC6GpMry/NisNoEAubpMvYOdvQdSi0QKax/dMzqwPAreoCLW+O0GU79QvPALDtHHBtna79IvPEIKjLF3oW7Yg6EqDkZEDQ+c7wyQAJOMQ6FsyvOYwFxcbZuuA7rtCyyKOa/dD6OPmqL+284ANGt15/CPr4LkssY2cwTJIZExkPZwA3LtFqi0Vju81rhtAPVQVWS8VvYgTvtP6y8ldLWyjNGAAWxAK+eVs2VJf/lPOf1X0NcDXwlSn/wCSHzDD5qwdtVzpwoZ+43oFXVvSR2rIf3S7xNw5Bym1OZwIXuN6Kmr6Ae1Li0ltlonKYBaSb9Xex2KDf2N0pus6rRl/82KvraiCwAGzztA+64iUsM4NHitUGnuYbjabqJnwd9VZ0esGuwN+kaR4Ko4Z1WOhvAIk4GQInn65YmZLxqFyvaphxAz0YfpMg4E4+zpE9QV1TKOyI2R2HGRBF4IIwKqaNVAhmbZOdocZhwGwjDeEEr/lHC6I0fECw8xI8liaczGzL4mfqUmrK79M2C9/audaEpTLZAuvOgSGnWugdQ2G8tHBBzVGjviRYbYYstDg5z5zk0aBK6bsMTcSurWEOjtbgAFsUVjDhhtwAA2CSyREGmkURjxJ7WvGpwB6rGj0BkPuNDRqAkOCIgkIiICIiDwrh69okR1Ic7s3kFzDMCYzQ0flRFYOrqZpEBgcJENlJTSERQRI1UwnXmG2euQB4i9VlKyWBM4brI1OmZbnAzHNEQRzUUcYPB+M/oWp1UUjXzPlLyREEvJzJkQHGIb4hnnHG+8yGhdCiICIiD//2Q=="/>
          <p:cNvSpPr>
            <a:spLocks noChangeAspect="1" noChangeArrowheads="1"/>
          </p:cNvSpPr>
          <p:nvPr/>
        </p:nvSpPr>
        <p:spPr bwMode="auto">
          <a:xfrm>
            <a:off x="155575" y="-1325563"/>
            <a:ext cx="1828800" cy="277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HK" altLang="en-US"/>
          </a:p>
        </p:txBody>
      </p:sp>
      <p:pic>
        <p:nvPicPr>
          <p:cNvPr id="109573" name="Picture 4" descr="http://www.health.harvard.edu/healthbeat/Hb_images/hb-011712/triceps-d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041650"/>
            <a:ext cx="18002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TextBox 11"/>
          <p:cNvSpPr txBox="1">
            <a:spLocks noChangeArrowheads="1"/>
          </p:cNvSpPr>
          <p:nvPr/>
        </p:nvSpPr>
        <p:spPr bwMode="auto">
          <a:xfrm>
            <a:off x="5480050" y="2205038"/>
            <a:ext cx="314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HK" sz="2000"/>
              <a:t>Modified triceps push </a:t>
            </a:r>
            <a:br>
              <a:rPr lang="en-US" altLang="zh-HK" sz="2000"/>
            </a:br>
            <a:r>
              <a:rPr lang="en-US" altLang="zh-HK" sz="2000"/>
              <a:t>in sitting</a:t>
            </a:r>
            <a:endParaRPr lang="en-US" altLang="zh-HK" sz="2000" baseline="30000"/>
          </a:p>
        </p:txBody>
      </p:sp>
      <p:sp>
        <p:nvSpPr>
          <p:cNvPr id="11" name="Rectangle 10"/>
          <p:cNvSpPr/>
          <p:nvPr/>
        </p:nvSpPr>
        <p:spPr>
          <a:xfrm>
            <a:off x="6008688" y="2887663"/>
            <a:ext cx="2092325" cy="30686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109576" name="Rectangle 15"/>
          <p:cNvSpPr>
            <a:spLocks noChangeArrowheads="1"/>
          </p:cNvSpPr>
          <p:nvPr/>
        </p:nvSpPr>
        <p:spPr bwMode="auto">
          <a:xfrm>
            <a:off x="34925" y="5949950"/>
            <a:ext cx="9217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HK"/>
              <a:t>Repetitions: 15 reps over 60s; Sets: 2-3 (with &gt;30s intermittent rest)</a:t>
            </a:r>
            <a:endParaRPr lang="zh-HK" altLang="en-US"/>
          </a:p>
        </p:txBody>
      </p:sp>
      <p:sp>
        <p:nvSpPr>
          <p:cNvPr id="109577" name="Rectangle 16"/>
          <p:cNvSpPr>
            <a:spLocks noChangeArrowheads="1"/>
          </p:cNvSpPr>
          <p:nvPr/>
        </p:nvSpPr>
        <p:spPr bwMode="auto">
          <a:xfrm rot="5400000">
            <a:off x="6819900" y="4017963"/>
            <a:ext cx="43386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HK" sz="800"/>
              <a:t>Source: Klika B. and Jordon C (2013).  High Intensity Circuit Training Using Body Weight: Maximum Results with Minimal Investment.  ACSM's Health and Fitness Journal 17(3)8-13.</a:t>
            </a:r>
            <a:endParaRPr lang="zh-HK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z="3600" smtClean="0"/>
              <a:t>Examples of Circuit Training &amp; Resistance Exercise using body weight</a:t>
            </a:r>
            <a:endParaRPr lang="zh-HK" altLang="en-US" sz="3600" smtClean="0"/>
          </a:p>
        </p:txBody>
      </p:sp>
      <p:pic>
        <p:nvPicPr>
          <p:cNvPr id="110595" name="Picture Placeholder 1" descr="Table. No title avai...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420938"/>
            <a:ext cx="4110037" cy="3529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0596" name="Picture Placeholder 1" descr="Table. No title avai...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420938"/>
            <a:ext cx="4176713" cy="3529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7524750" y="4446588"/>
            <a:ext cx="719138" cy="506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110598" name="TextBox 6"/>
          <p:cNvSpPr txBox="1">
            <a:spLocks noChangeArrowheads="1"/>
          </p:cNvSpPr>
          <p:nvPr/>
        </p:nvSpPr>
        <p:spPr bwMode="auto">
          <a:xfrm>
            <a:off x="7667625" y="4076700"/>
            <a:ext cx="1441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HK" sz="2000"/>
              <a:t>&gt;=90</a:t>
            </a:r>
            <a:r>
              <a:rPr lang="en-US" altLang="zh-HK" sz="2000" baseline="30000"/>
              <a:t>o</a:t>
            </a:r>
            <a:endParaRPr lang="zh-HK" altLang="en-US" sz="2000" baseline="30000"/>
          </a:p>
        </p:txBody>
      </p:sp>
      <p:sp>
        <p:nvSpPr>
          <p:cNvPr id="110599" name="TextBox 10"/>
          <p:cNvSpPr txBox="1">
            <a:spLocks noChangeArrowheads="1"/>
          </p:cNvSpPr>
          <p:nvPr/>
        </p:nvSpPr>
        <p:spPr bwMode="auto">
          <a:xfrm>
            <a:off x="5795963" y="3727450"/>
            <a:ext cx="2016125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HK" sz="1100"/>
              <a:t>Shoulder width,</a:t>
            </a:r>
          </a:p>
          <a:p>
            <a:r>
              <a:rPr lang="en-US" altLang="zh-HK" sz="1100"/>
              <a:t>larger base </a:t>
            </a:r>
            <a:br>
              <a:rPr lang="en-US" altLang="zh-HK" sz="1100"/>
            </a:br>
            <a:r>
              <a:rPr lang="en-US" altLang="zh-HK" sz="1100"/>
              <a:t>of support,</a:t>
            </a:r>
          </a:p>
          <a:p>
            <a:r>
              <a:rPr lang="en-US" altLang="zh-HK" sz="1100"/>
              <a:t>easier to </a:t>
            </a:r>
            <a:br>
              <a:rPr lang="en-US" altLang="zh-HK" sz="1100"/>
            </a:br>
            <a:r>
              <a:rPr lang="en-US" altLang="zh-HK" sz="1100"/>
              <a:t>maintain balance</a:t>
            </a:r>
          </a:p>
        </p:txBody>
      </p:sp>
      <p:sp>
        <p:nvSpPr>
          <p:cNvPr id="110600" name="Rectangle 13"/>
          <p:cNvSpPr>
            <a:spLocks noChangeArrowheads="1"/>
          </p:cNvSpPr>
          <p:nvPr/>
        </p:nvSpPr>
        <p:spPr bwMode="auto">
          <a:xfrm>
            <a:off x="34925" y="5949950"/>
            <a:ext cx="9217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HK"/>
              <a:t>Repetitions: 15 reps over 60s; Sets: 2-3 (with &gt;30s intermittent rest)</a:t>
            </a:r>
            <a:endParaRPr lang="zh-HK" altLang="en-US"/>
          </a:p>
        </p:txBody>
      </p:sp>
      <p:sp>
        <p:nvSpPr>
          <p:cNvPr id="110601" name="Rectangle 14"/>
          <p:cNvSpPr>
            <a:spLocks noChangeArrowheads="1"/>
          </p:cNvSpPr>
          <p:nvPr/>
        </p:nvSpPr>
        <p:spPr bwMode="auto">
          <a:xfrm rot="5400000">
            <a:off x="6819900" y="4017963"/>
            <a:ext cx="43386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HK" sz="800"/>
              <a:t>Source: Klika B. and Jordon C (2013).  High Intensity Circuit Training Using Body Weight: Maximum Results with Minimal Investment.  ACSM's Health and Fitness Journal 17(3)8-13.</a:t>
            </a:r>
            <a:endParaRPr lang="zh-HK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/>
          <a:lstStyle/>
          <a:p>
            <a:r>
              <a:rPr lang="en-US" altLang="zh-HK" sz="3600" smtClean="0"/>
              <a:t>Examples of Circuit Training &amp; Resistance Exercise using body weight</a:t>
            </a:r>
            <a:endParaRPr lang="zh-HK" altLang="en-US" sz="3600" smtClean="0"/>
          </a:p>
        </p:txBody>
      </p:sp>
      <p:pic>
        <p:nvPicPr>
          <p:cNvPr id="111619" name="Picture Placeholder 1" descr="Table. No title avai...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924175"/>
            <a:ext cx="403225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Placeholder 1" descr="Table. No title avai...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75" y="4202113"/>
            <a:ext cx="40306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Placeholder 1" descr="Table. No title avai...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75050"/>
            <a:ext cx="43211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TextBox 11"/>
          <p:cNvSpPr txBox="1">
            <a:spLocks noChangeArrowheads="1"/>
          </p:cNvSpPr>
          <p:nvPr/>
        </p:nvSpPr>
        <p:spPr bwMode="auto">
          <a:xfrm>
            <a:off x="679450" y="2617788"/>
            <a:ext cx="8140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HK" sz="2800" u="sng"/>
              <a:t>Advance Exercise for Core Muscle Training</a:t>
            </a:r>
          </a:p>
        </p:txBody>
      </p:sp>
      <p:sp>
        <p:nvSpPr>
          <p:cNvPr id="111623" name="Rectangle 13"/>
          <p:cNvSpPr>
            <a:spLocks noChangeArrowheads="1"/>
          </p:cNvSpPr>
          <p:nvPr/>
        </p:nvSpPr>
        <p:spPr bwMode="auto">
          <a:xfrm>
            <a:off x="34925" y="5949950"/>
            <a:ext cx="9217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HK"/>
              <a:t>Repetitions: 15 reps over 60s; Sets: 2-3 (with &gt;30s intermittent rest)</a:t>
            </a:r>
            <a:endParaRPr lang="zh-HK" altLang="en-US"/>
          </a:p>
        </p:txBody>
      </p:sp>
      <p:sp>
        <p:nvSpPr>
          <p:cNvPr id="111624" name="Rectangle 14"/>
          <p:cNvSpPr>
            <a:spLocks noChangeArrowheads="1"/>
          </p:cNvSpPr>
          <p:nvPr/>
        </p:nvSpPr>
        <p:spPr bwMode="auto">
          <a:xfrm rot="5400000">
            <a:off x="6819900" y="4017963"/>
            <a:ext cx="43386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HK" sz="800"/>
              <a:t>Source: Klika B. and Jordon C (2013).  High Intensity Circuit Training Using Body Weight: Maximum Results with Minimal Investment.  ACSM's Health and Fitness Journal 17(3)8-13.</a:t>
            </a:r>
            <a:endParaRPr lang="zh-HK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975" y="1014413"/>
            <a:ext cx="43227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SimHei" pitchFamily="49" charset="-122"/>
              </a:rPr>
              <a:t>Case Study (1)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+mj-lt"/>
              <a:ea typeface="新細明體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1000" y="1916113"/>
            <a:ext cx="8382000" cy="2740025"/>
          </a:xfrm>
          <a:prstGeom prst="rect">
            <a:avLst/>
          </a:prstGeom>
          <a:ln cmpd="dbl"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zh-HK" b="1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  <a:t>Mrs. Chan, 60 years old, with complaints of </a:t>
            </a:r>
            <a:r>
              <a:rPr lang="en-US" altLang="zh-HK" b="1" u="sng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  <a:t>low back pain and knee pain</a:t>
            </a:r>
            <a:r>
              <a:rPr lang="en-US" altLang="zh-HK" b="1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  <a:t>.  She also has diagnosis of  </a:t>
            </a:r>
            <a:r>
              <a:rPr lang="en-US" altLang="zh-HK" b="1" u="sng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  <a:t>diabetes, hypertension</a:t>
            </a:r>
            <a:r>
              <a:rPr lang="en-US" altLang="zh-HK" b="1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  <a:t>. She currently on </a:t>
            </a:r>
            <a:r>
              <a:rPr lang="en-US" altLang="zh-HK" b="1" u="sng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  <a:t>oral analgesic, hypoglycemic agent and anti-hypertensive medication</a:t>
            </a:r>
            <a:r>
              <a:rPr lang="en-US" altLang="zh-HK" b="1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  <a:t>.  She experienced </a:t>
            </a:r>
            <a:r>
              <a:rPr lang="en-US" altLang="zh-HK" b="1" u="sng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  <a:t>menopause</a:t>
            </a:r>
            <a:r>
              <a:rPr lang="en-US" altLang="zh-HK" b="1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  <a:t> in her early 50s.  She is </a:t>
            </a:r>
            <a:r>
              <a:rPr lang="en-US" altLang="zh-HK" b="1" u="sng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  <a:t>1.6m high and weighs 80kg</a:t>
            </a:r>
            <a:r>
              <a:rPr lang="en-US" altLang="zh-HK" b="1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  <a:t>.  She </a:t>
            </a:r>
            <a:r>
              <a:rPr lang="en-US" altLang="zh-HK" b="1" u="sng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  <a:t>smokes cigarettes and rarely exercise</a:t>
            </a:r>
            <a:r>
              <a:rPr lang="en-US" altLang="zh-HK" b="1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  <a:t>.  </a:t>
            </a:r>
          </a:p>
          <a:p>
            <a:pPr algn="just">
              <a:defRPr/>
            </a:pPr>
            <a:endParaRPr lang="en-US" altLang="zh-HK" sz="1000" b="1" dirty="0">
              <a:solidFill>
                <a:schemeClr val="accent2">
                  <a:lumMod val="50000"/>
                </a:schemeClr>
              </a:solidFill>
              <a:ea typeface="新細明體" pitchFamily="18" charset="-120"/>
            </a:endParaRPr>
          </a:p>
          <a:p>
            <a:pPr>
              <a:defRPr/>
            </a:pPr>
            <a:r>
              <a:rPr lang="en-US" altLang="zh-HK" b="1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  <a:t>Her older sister has recently suffered a hip fracture. Mrs. Chan starts to </a:t>
            </a:r>
            <a:r>
              <a:rPr lang="en-US" altLang="zh-HK" b="1" u="sng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  <a:t>worry herself about the risk to sustain a fracture</a:t>
            </a:r>
            <a:r>
              <a:rPr lang="en-US" altLang="zh-HK" b="1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  <a:t>, so she comes to visit you for checkup and advice.</a:t>
            </a:r>
            <a:endParaRPr lang="zh-TW" altLang="zh-HK" b="1" dirty="0">
              <a:solidFill>
                <a:schemeClr val="accent2">
                  <a:lumMod val="50000"/>
                </a:schemeClr>
              </a:solidFill>
              <a:ea typeface="新細明體" pitchFamily="18" charset="-120"/>
            </a:endParaRPr>
          </a:p>
          <a:p>
            <a:pPr algn="just">
              <a:defRPr/>
            </a:pPr>
            <a:endParaRPr lang="en-US" altLang="zh-HK" b="1" dirty="0">
              <a:solidFill>
                <a:schemeClr val="accent2">
                  <a:lumMod val="50000"/>
                </a:schemeClr>
              </a:solidFill>
              <a:ea typeface="新細明體" pitchFamily="18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508500"/>
            <a:ext cx="8382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altLang="zh-HK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  <a:t>Does she has any risk factors for fracture?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zh-HK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  <a:t>What preventive strategies should be recommended to her?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zh-HK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  <a:t>What treatment options can be offered?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zh-HK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  <a:t>How would you prescribe exercise for Ms. Wong? What are the benefits? </a:t>
            </a:r>
            <a:br>
              <a:rPr lang="en-US" altLang="zh-HK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</a:br>
            <a:r>
              <a:rPr lang="en-US" altLang="zh-HK" dirty="0">
                <a:solidFill>
                  <a:schemeClr val="accent2">
                    <a:lumMod val="50000"/>
                  </a:schemeClr>
                </a:solidFill>
                <a:ea typeface="新細明體" pitchFamily="18" charset="-120"/>
              </a:rPr>
              <a:t>Any precautions?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975" y="1014413"/>
            <a:ext cx="43227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00B050"/>
                </a:solidFill>
                <a:latin typeface="+mj-lt"/>
                <a:ea typeface="SimHei" pitchFamily="49" charset="-122"/>
              </a:rPr>
              <a:t>Case Study (2)</a:t>
            </a:r>
            <a:endParaRPr lang="en-US" sz="4800" b="1" dirty="0">
              <a:solidFill>
                <a:srgbClr val="00B050"/>
              </a:solidFill>
              <a:latin typeface="+mj-lt"/>
              <a:ea typeface="新細明體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1000" y="1958975"/>
            <a:ext cx="8382000" cy="4000500"/>
          </a:xfrm>
          <a:prstGeom prst="rect">
            <a:avLst/>
          </a:prstGeom>
          <a:ln cmpd="dbl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b="1" dirty="0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  <a:t>Mr. Wong (Height: 1.7m, Weight: 100kg), aged 60, with </a:t>
            </a:r>
            <a:r>
              <a:rPr lang="en-US" altLang="zh-HK" b="1" u="sng" dirty="0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  <a:t>hyperlipidemia, type 2 diabetes, hypertension, depression </a:t>
            </a:r>
            <a:r>
              <a:rPr lang="en-US" altLang="zh-HK" b="1" dirty="0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  <a:t>diagnosed in 2005, complicated with </a:t>
            </a:r>
            <a:r>
              <a:rPr lang="en-US" altLang="zh-HK" b="1" u="sng" dirty="0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  <a:t>diabetic retinopathy and diabetic neuropathy</a:t>
            </a:r>
            <a:r>
              <a:rPr lang="en-US" altLang="zh-HK" b="1" dirty="0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  <a:t>. His drug regime included </a:t>
            </a:r>
            <a:r>
              <a:rPr lang="en-US" altLang="zh-HK" b="1" dirty="0" err="1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  <a:t>Diamicron</a:t>
            </a:r>
            <a:r>
              <a:rPr lang="en-US" altLang="zh-HK" b="1" dirty="0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  <a:t>, </a:t>
            </a:r>
            <a:r>
              <a:rPr lang="en-US" altLang="zh-HK" b="1" dirty="0" err="1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  <a:t>Acertil</a:t>
            </a:r>
            <a:r>
              <a:rPr lang="en-US" altLang="zh-HK" b="1" dirty="0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  <a:t> and Zoloft.  Mr. Wong </a:t>
            </a:r>
            <a:r>
              <a:rPr lang="en-US" altLang="zh-HK" b="1" u="sng" dirty="0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  <a:t>seldom exercise and has sedentary lifestyle</a:t>
            </a:r>
            <a:r>
              <a:rPr lang="en-US" altLang="zh-HK" b="1" dirty="0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  <a:t>.  Mr. Wong would like to </a:t>
            </a:r>
            <a:r>
              <a:rPr lang="en-US" altLang="zh-HK" b="1" u="sng" dirty="0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  <a:t>reduce 20 kg in 3 months</a:t>
            </a:r>
            <a:r>
              <a:rPr lang="en-US" altLang="zh-HK" b="1" dirty="0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  <a:t>.  He worried very much about her condition and she would like to start exercise training for better health. </a:t>
            </a:r>
          </a:p>
          <a:p>
            <a:pPr>
              <a:defRPr/>
            </a:pPr>
            <a:endParaRPr lang="en-US" altLang="zh-TW" sz="1600" dirty="0">
              <a:solidFill>
                <a:schemeClr val="accent3">
                  <a:lumMod val="50000"/>
                </a:schemeClr>
              </a:solidFill>
              <a:ea typeface="新細明體" pitchFamily="18" charset="-12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zh-HK" sz="1600" dirty="0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  <a:t>What are the benefits of exercise for Mr. Wong?</a:t>
            </a:r>
            <a:endParaRPr lang="zh-TW" altLang="zh-HK" sz="1600" dirty="0">
              <a:solidFill>
                <a:schemeClr val="accent3">
                  <a:lumMod val="50000"/>
                </a:schemeClr>
              </a:solidFill>
              <a:ea typeface="新細明體" pitchFamily="18" charset="-12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zh-HK" sz="1600" dirty="0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  <a:t>Please identify the considerations that should be taken</a:t>
            </a:r>
            <a:br>
              <a:rPr lang="en-US" altLang="zh-HK" sz="1600" dirty="0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</a:br>
            <a:r>
              <a:rPr lang="en-US" altLang="zh-HK" sz="1600" dirty="0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  <a:t> when prescribing exercise for this patient ?</a:t>
            </a:r>
            <a:endParaRPr lang="zh-TW" altLang="zh-HK" sz="1600" dirty="0">
              <a:solidFill>
                <a:schemeClr val="accent3">
                  <a:lumMod val="50000"/>
                </a:schemeClr>
              </a:solidFill>
              <a:ea typeface="新細明體" pitchFamily="18" charset="-12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zh-HK" sz="1600" dirty="0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  <a:t>What is your comment on his weight reduction target? </a:t>
            </a:r>
            <a:endParaRPr lang="zh-TW" altLang="zh-HK" sz="1600" dirty="0">
              <a:solidFill>
                <a:schemeClr val="accent3">
                  <a:lumMod val="50000"/>
                </a:schemeClr>
              </a:solidFill>
              <a:ea typeface="新細明體" pitchFamily="18" charset="-12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zh-HK" sz="1600" dirty="0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  <a:t>What is your exercise prescription for Mr. Wong?</a:t>
            </a:r>
            <a:endParaRPr lang="zh-TW" altLang="zh-HK" sz="1600" dirty="0">
              <a:solidFill>
                <a:schemeClr val="accent3">
                  <a:lumMod val="50000"/>
                </a:schemeClr>
              </a:solidFill>
              <a:ea typeface="新細明體" pitchFamily="18" charset="-12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zh-HK" sz="1600" dirty="0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  <a:t>Mr. Wong always complain of dizziness after short period of </a:t>
            </a:r>
            <a:br>
              <a:rPr lang="en-US" altLang="zh-HK" sz="1600" dirty="0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</a:br>
            <a:r>
              <a:rPr lang="en-US" altLang="zh-HK" sz="1600" dirty="0">
                <a:solidFill>
                  <a:schemeClr val="accent3">
                    <a:lumMod val="50000"/>
                  </a:schemeClr>
                </a:solidFill>
                <a:ea typeface="新細明體" pitchFamily="18" charset="-120"/>
              </a:rPr>
              <a:t>physical activities, how would you manage his condition?</a:t>
            </a:r>
            <a:endParaRPr lang="zh-TW" altLang="zh-HK" sz="1600" dirty="0">
              <a:solidFill>
                <a:schemeClr val="accent3">
                  <a:lumMod val="50000"/>
                </a:schemeClr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2"/>
                </a:solidFill>
                <a:latin typeface="Impact" pitchFamily="34" charset="0"/>
              </a:rPr>
              <a:t>Questions and Answers</a:t>
            </a:r>
            <a:endParaRPr lang="zh-TW" altLang="en-US" smtClean="0">
              <a:solidFill>
                <a:schemeClr val="tx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9085</TotalTime>
  <Words>5288</Words>
  <Application>Microsoft Office PowerPoint</Application>
  <PresentationFormat>On-screen Show (4:3)</PresentationFormat>
  <Paragraphs>629</Paragraphs>
  <Slides>99</Slides>
  <Notes>99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Office Theme</vt:lpstr>
      <vt:lpstr>Exercise Prescription  Certificate Course (2014/15)</vt:lpstr>
      <vt:lpstr>Outline of this Session</vt:lpstr>
      <vt:lpstr>Self-Study</vt:lpstr>
      <vt:lpstr>Prescribing Exercise to   Patients with Diabetes Mellitus</vt:lpstr>
      <vt:lpstr>DM Patients’ Acute Response to Exercise</vt:lpstr>
      <vt:lpstr>Benefits of Exercise for DM Patients</vt:lpstr>
      <vt:lpstr>Evaluation of the DM Patient Before Recommending an Exercise Programme</vt:lpstr>
      <vt:lpstr>Exercise stress testing </vt:lpstr>
      <vt:lpstr>Recommendations for Prescribing Exercise to DM Patients</vt:lpstr>
      <vt:lpstr>Recommendations for Prescribing Aerobic Exercise to Patients with DM</vt:lpstr>
      <vt:lpstr>Recommendations for Prescribing Resistance Exercise to Patients with DM</vt:lpstr>
      <vt:lpstr>Exercise in the Presence of  Non-optimal Glycaemic Control</vt:lpstr>
      <vt:lpstr>Exercise in the Presence of  Specific Long-term DM Complications</vt:lpstr>
      <vt:lpstr>Exercise in the Presence of  Specific Long-term DM Complications</vt:lpstr>
      <vt:lpstr>Special Precautions</vt:lpstr>
      <vt:lpstr>Special Precautions</vt:lpstr>
      <vt:lpstr>Further Reading</vt:lpstr>
      <vt:lpstr>Prescribing Exercise to   Patients with Hypertension</vt:lpstr>
      <vt:lpstr>HT Patients’ Acute Response to Exercise</vt:lpstr>
      <vt:lpstr>HT Patients’ Acute Response to Exercise</vt:lpstr>
      <vt:lpstr>HT Patients’ Acute Response to Exercise</vt:lpstr>
      <vt:lpstr>HT Patients’ Acute Response to Exercise</vt:lpstr>
      <vt:lpstr>Long Term Effects of Exercise</vt:lpstr>
      <vt:lpstr>Evaluation of the HT Patient Before Recommending an Exercise Programme</vt:lpstr>
      <vt:lpstr>Recommendations for Prescribing Aerobic Exercise to Patients with Hypertension</vt:lpstr>
      <vt:lpstr>Recommendations for Prescribing Resistance Exercise to Patients with Hypertension</vt:lpstr>
      <vt:lpstr>Special Precautions</vt:lpstr>
      <vt:lpstr>Special Precautions</vt:lpstr>
      <vt:lpstr>Special Precautions</vt:lpstr>
      <vt:lpstr>Further Reading</vt:lpstr>
      <vt:lpstr>Prescribing Exercise to   Patients with Heart Disease</vt:lpstr>
      <vt:lpstr>Exercise-related Sudden Death in Patient with Cardiac Diseases</vt:lpstr>
      <vt:lpstr>Long Term Effects of Exercise- IHD</vt:lpstr>
      <vt:lpstr>Long Term Effects of Exercise- CHF</vt:lpstr>
      <vt:lpstr>Pre-participation Evaluation</vt:lpstr>
      <vt:lpstr>Pre-participation Evaluation</vt:lpstr>
      <vt:lpstr>Recommendations for Exercise Prescription</vt:lpstr>
      <vt:lpstr>Good Practices for Cardiac Patients Undertaking Physical Activity</vt:lpstr>
      <vt:lpstr>Good Practices for Cardiac Patients Undertaking Physical Activity</vt:lpstr>
      <vt:lpstr>Special Precautions</vt:lpstr>
      <vt:lpstr>Special Precautions</vt:lpstr>
      <vt:lpstr>As a Responsible GP</vt:lpstr>
      <vt:lpstr>Prescribing Exercise to   Overweight and Obese Patients</vt:lpstr>
      <vt:lpstr>Obese People’s Acute Response to Exercise</vt:lpstr>
      <vt:lpstr>Long Term Effects of Exercise</vt:lpstr>
      <vt:lpstr>Weight Management</vt:lpstr>
      <vt:lpstr>Recommendations for Prescribing Aerobic Exercise to Overweight and Obese Patients</vt:lpstr>
      <vt:lpstr>Special Considerations on Ex Prescription</vt:lpstr>
      <vt:lpstr>Special Considerations on Ex Prescription</vt:lpstr>
      <vt:lpstr>Special Considerations</vt:lpstr>
      <vt:lpstr>Prescribing Exercise to Patients with Osteoarthritis</vt:lpstr>
      <vt:lpstr>Acute Response to Exercise</vt:lpstr>
      <vt:lpstr>Long Term Benefits of Exercise</vt:lpstr>
      <vt:lpstr>General Recommendations for Prescribing Exercise to Patients with Osteoarthritis</vt:lpstr>
      <vt:lpstr>Recommendations for Prescribing Aerobic Exercise to Patients with Osteoarthritis</vt:lpstr>
      <vt:lpstr>Recommendations for Prescribing Aerobic Exercise to Patients with Osteoarthritis</vt:lpstr>
      <vt:lpstr>Recommendations for Prescribing Resistance Exercise to Patients with Osteoarthritis</vt:lpstr>
      <vt:lpstr>Recommendations for Prescribing Resistance Exercise to Patients with Osteoarthritis</vt:lpstr>
      <vt:lpstr>Special Precautions for Patients with Osteoarthritis</vt:lpstr>
      <vt:lpstr>Special Precautions for Patients with Osteoarthritis</vt:lpstr>
      <vt:lpstr>Prescribing Exercise to Patients with Osteoporosis</vt:lpstr>
      <vt:lpstr>Patients’ Acute Response to Exercise</vt:lpstr>
      <vt:lpstr>Long Term Benefits of Exercise</vt:lpstr>
      <vt:lpstr>Recommendations for Prescribing Exercise to Patients with Osteoporosis</vt:lpstr>
      <vt:lpstr>Recommendations for Prescribing Aerobic Exercise to Patients with Osteoporosis</vt:lpstr>
      <vt:lpstr>Recommendations for Prescribing Resistance Exercise to Patients with Osteoporosis</vt:lpstr>
      <vt:lpstr>Recommendations for Prescribing Resistance Exercise to Patients with Osteoporosis</vt:lpstr>
      <vt:lpstr>Special Precautions</vt:lpstr>
      <vt:lpstr>Special Precautions</vt:lpstr>
      <vt:lpstr>Improving Exercise Adoption and Maintenance</vt:lpstr>
      <vt:lpstr>Improving Exercise Adoption and Maintenance</vt:lpstr>
      <vt:lpstr>The Stages of Change Model</vt:lpstr>
      <vt:lpstr>Applying the Stages of Change Model</vt:lpstr>
      <vt:lpstr>Patient-centred Counselling</vt:lpstr>
      <vt:lpstr>How You Know When You are Using Patient-Centred Approach</vt:lpstr>
      <vt:lpstr>The Five-A's Model to Facilitate Behavioural Changes</vt:lpstr>
      <vt:lpstr>The Five-A's Model to Facilitate Behavioural Changes</vt:lpstr>
      <vt:lpstr>The Five-A's Model to Facilitate Behavioural Changes</vt:lpstr>
      <vt:lpstr>The Five-A's Model to Facilitate Behavioural Changes</vt:lpstr>
      <vt:lpstr>The Five-A's Model to Facilitate Behavioural Changes</vt:lpstr>
      <vt:lpstr>The Five-A's Model to Facilitate Behavioural Changes</vt:lpstr>
      <vt:lpstr>Some More Practical Recommendations to Enhance Exercise Adherence</vt:lpstr>
      <vt:lpstr>Some More Practical Recommendations to Enhance Exercise Adherence</vt:lpstr>
      <vt:lpstr>Prevention of  Exercise Related Injuries</vt:lpstr>
      <vt:lpstr>Prevention of Exercise Related Injuries</vt:lpstr>
      <vt:lpstr>Prevention of Exercise Related Injuries</vt:lpstr>
      <vt:lpstr>Exercise Demonstration Clinical Case Studies</vt:lpstr>
      <vt:lpstr>Exercise Practice</vt:lpstr>
      <vt:lpstr>Examples of Circuit Training &amp; Resistance Exercise using body weight</vt:lpstr>
      <vt:lpstr>Examples of Circuit Training &amp; Resistance Exercise using body weight</vt:lpstr>
      <vt:lpstr>Examples of Circuit Training &amp; Resistance Exercise using body weight</vt:lpstr>
      <vt:lpstr>Examples of Circuit Training &amp; Resistance Exercise using body weight</vt:lpstr>
      <vt:lpstr>Examples of Circuit Training &amp; Resistance Exercise using body weight</vt:lpstr>
      <vt:lpstr>Examples of Circuit Training &amp; Resistance Exercise using body weight</vt:lpstr>
      <vt:lpstr>Examples of Circuit Training &amp; Resistance Exercise using body weight</vt:lpstr>
      <vt:lpstr>Examples of Circuit Training &amp; Resistance Exercise using body weight</vt:lpstr>
      <vt:lpstr>Slide 97</vt:lpstr>
      <vt:lpstr>Slide 98</vt:lpstr>
      <vt:lpstr>Questions and Answers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Prescription Certificate Course (Session 4 Exercise Recommendations for Persons with Special Needs)</dc:title>
  <dc:subject>Health care professionals Continuous Medical Education Course Materials</dc:subject>
  <dc:creator>Department of Health, HKSARG</dc:creator>
  <cp:keywords>Exercise Prescription Certificate Course (Session 4 Exercise Recommendations for Persons with Special Needs); Department of Health, HKSARG; Exercise Prescription Department of Health, HKSARG</cp:keywords>
  <cp:lastModifiedBy>mohp3</cp:lastModifiedBy>
  <cp:revision>530</cp:revision>
  <dcterms:created xsi:type="dcterms:W3CDTF">2012-06-27T01:23:52Z</dcterms:created>
  <dcterms:modified xsi:type="dcterms:W3CDTF">2014-08-28T09:32:22Z</dcterms:modified>
</cp:coreProperties>
</file>